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73" r:id="rId16"/>
    <p:sldId id="274" r:id="rId17"/>
    <p:sldId id="269" r:id="rId18"/>
    <p:sldId id="275" r:id="rId19"/>
    <p:sldId id="276" r:id="rId20"/>
    <p:sldId id="277" r:id="rId21"/>
    <p:sldId id="270" r:id="rId22"/>
    <p:sldId id="278" r:id="rId23"/>
    <p:sldId id="279" r:id="rId24"/>
    <p:sldId id="280" r:id="rId25"/>
    <p:sldId id="282" r:id="rId26"/>
    <p:sldId id="288" r:id="rId27"/>
    <p:sldId id="283" r:id="rId28"/>
    <p:sldId id="284" r:id="rId29"/>
    <p:sldId id="286" r:id="rId30"/>
    <p:sldId id="291" r:id="rId31"/>
    <p:sldId id="285" r:id="rId32"/>
    <p:sldId id="287" r:id="rId33"/>
    <p:sldId id="289" r:id="rId34"/>
    <p:sldId id="281" r:id="rId35"/>
    <p:sldId id="290" r:id="rId36"/>
    <p:sldId id="292" r:id="rId37"/>
    <p:sldId id="293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67"/>
    <p:restoredTop sz="96914"/>
  </p:normalViewPr>
  <p:slideViewPr>
    <p:cSldViewPr snapToGrid="0" snapToObjects="1">
      <p:cViewPr varScale="1">
        <p:scale>
          <a:sx n="143" d="100"/>
          <a:sy n="143" d="100"/>
        </p:scale>
        <p:origin x="216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AB3A824-1A51-4B26-AD58-A6D8E14F6C04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36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5522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342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8436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88760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77861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766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92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7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61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54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7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701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09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57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05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1224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3/30/21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86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1eYniJ0Rnk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550C10-60FA-1D42-8C52-B214650E9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R" sz="3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12.  </a:t>
            </a:r>
            <a:r>
              <a:rPr kumimoji="1" lang="ko-KR" altLang="en-US" sz="3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강화 학습을 활용한 자연어 생성</a:t>
            </a:r>
            <a:br>
              <a:rPr kumimoji="1" lang="en-US" altLang="ko-KR" sz="3200" b="1" dirty="0">
                <a:latin typeface="Kakao OTF" panose="020B0600000101010101" pitchFamily="34" charset="-127"/>
                <a:ea typeface="Kakao OTF" panose="020B0600000101010101" pitchFamily="34" charset="-127"/>
              </a:rPr>
            </a:br>
            <a:r>
              <a:rPr kumimoji="1" lang="en-US" altLang="ko-KR" sz="20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kumimoji="1" lang="ko-KR" altLang="en-US" sz="20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* </a:t>
            </a:r>
            <a:r>
              <a:rPr kumimoji="1" lang="en-US" altLang="ko-KR" sz="20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Stanford cs234 </a:t>
            </a:r>
            <a:r>
              <a:rPr kumimoji="1" lang="en-US" altLang="ko-KR" sz="2000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rl</a:t>
            </a:r>
            <a:r>
              <a:rPr kumimoji="1" lang="ko-KR" altLang="en-US" sz="20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기반</a:t>
            </a:r>
            <a:r>
              <a:rPr kumimoji="1" lang="en-US" altLang="ko-KR" sz="20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ko-KR" altLang="en-US" sz="20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겉핥기</a:t>
            </a:r>
            <a:r>
              <a:rPr kumimoji="1" lang="en-US" altLang="ko-KR" sz="20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endParaRPr kumimoji="1" lang="ko-KR" altLang="en-US" sz="3200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8771FA0-4DDD-8945-BF9C-2EE8A019D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R" dirty="0"/>
              <a:t>2021.03.</a:t>
            </a:r>
          </a:p>
          <a:p>
            <a:r>
              <a:rPr kumimoji="1" lang="ko-KR" altLang="en-US" dirty="0"/>
              <a:t>한은경</a:t>
            </a:r>
          </a:p>
        </p:txBody>
      </p:sp>
    </p:spTree>
    <p:extLst>
      <p:ext uri="{BB962C8B-B14F-4D97-AF65-F5344CB8AC3E}">
        <p14:creationId xmlns:p14="http://schemas.microsoft.com/office/powerpoint/2010/main" val="1103157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EF7D18-D6F5-A44F-A15F-705BB4760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18" y="1271072"/>
            <a:ext cx="5397973" cy="37536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A7FAE4-66DF-294B-81A8-9716A8104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921" y="1291524"/>
            <a:ext cx="5395168" cy="370647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9DABBF1-C643-F049-A749-5CB7BCE134F5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5. state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1ECB7-31F7-D74D-9983-61778532CE8B}"/>
              </a:ext>
            </a:extLst>
          </p:cNvPr>
          <p:cNvSpPr txBox="1"/>
          <p:nvPr/>
        </p:nvSpPr>
        <p:spPr>
          <a:xfrm>
            <a:off x="6178815" y="5254906"/>
            <a:ext cx="5213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World state</a:t>
            </a:r>
          </a:p>
          <a:p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실제로 세상이 어떻게 돌아가는지를 알려주는 정보를 의미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어떤 행동을 했을 때 어떻게 관측되고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어떤 보상이 주어지는지를 의미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sz="12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가령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sz="12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벽돌깨기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, 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공이 </a:t>
            </a:r>
            <a:r>
              <a:rPr lang="ko-KR" altLang="en-US" sz="12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블럭에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 맞으면 </a:t>
            </a:r>
            <a:r>
              <a:rPr lang="ko-KR" altLang="en-US" sz="12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블럭이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 부서진다거나 </a:t>
            </a:r>
            <a:r>
              <a:rPr lang="ko-KR" altLang="en-US" sz="12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블럭을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 부수면 보상을 하는 등의</a:t>
            </a:r>
            <a:endParaRPr lang="en-US" altLang="ko-KR" sz="12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Observation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과 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가 주어집니다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ko-KR" altLang="en-US" sz="12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AEC32-1098-E743-8BE4-F8E280BDDDE3}"/>
              </a:ext>
            </a:extLst>
          </p:cNvPr>
          <p:cNvSpPr txBox="1"/>
          <p:nvPr/>
        </p:nvSpPr>
        <p:spPr>
          <a:xfrm>
            <a:off x="575118" y="5254906"/>
            <a:ext cx="389882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lang="en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 state </a:t>
            </a:r>
          </a:p>
          <a:p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Agent State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가 특정 선택을 할 때 사용할 수 있는 정보</a:t>
            </a:r>
            <a:endParaRPr lang="en-US" altLang="ko-KR" sz="12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s</a:t>
            </a:r>
            <a:r>
              <a:rPr lang="en" altLang="ko-KR" sz="12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tate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는 보통 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Agent State</a:t>
            </a:r>
            <a:r>
              <a:rPr lang="ko-KR" altLang="en-US" sz="12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 의미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World State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는 어차피 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가 모르는 정보라서 크게 의미 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x.)</a:t>
            </a:r>
            <a:endParaRPr kumimoji="1" lang="ko-KR" altLang="en-US" sz="12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6566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9C470-C9E0-3C49-B2C1-EB408F21C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6.0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강화학습에서 문제를 푸는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4607B3-EABC-E547-A999-3262D401E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9550"/>
            <a:ext cx="10131425" cy="3649133"/>
          </a:xfrm>
        </p:spPr>
        <p:txBody>
          <a:bodyPr/>
          <a:lstStyle/>
          <a:p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강화 학습은 결정을 순차적으로 내려야 하는 문제에 적용한다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순차적으로 내려야 하는 문제를 정의하기 위해서는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MDP(Markov Decision Process)</a:t>
            </a:r>
            <a:r>
              <a:rPr lang="ko-KR" altLang="en-US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사용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문제를 푸는 과정은 아래와 같은 순서로 풀게 됩니다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vl="1"/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순차적 행동 문제를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로 전환합니다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vl="1"/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가치 함수를 벨만 방정식으로 반복적 계산합니다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vl="1"/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최적 가치 함수와 최적 정책을 찾습니다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27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0A391ACF-D17B-B246-B088-B6C8E455B7D2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 Markov assumption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14137E-0860-094A-9694-EC1CF11B2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01" y="1286397"/>
            <a:ext cx="7556500" cy="264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B0E891-6B16-E946-8B20-30623646E4DD}"/>
              </a:ext>
            </a:extLst>
          </p:cNvPr>
          <p:cNvSpPr txBox="1"/>
          <p:nvPr/>
        </p:nvSpPr>
        <p:spPr>
          <a:xfrm>
            <a:off x="2051533" y="3927997"/>
            <a:ext cx="908133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Markov Assumption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이란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 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충분한 정보가 담긴 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가 존재할 때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</a:p>
          <a:p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이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만으로 예측한 미래가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History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로 예측한 미래와 같을 때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이를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Markov 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한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라고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가정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현재의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하나만 주어져도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지금까지의 모든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History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와는 관계없이 미래를 예측할 수 있다는 것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다시 말해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미래를 예측하는 데는 과거에 대한 정보가 필요 없고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현재의 상황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만이 필요하다는 것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일반적으로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(= history)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잘 설정한다면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언제나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Markov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하다고 할 수 있고 이는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그리고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실제로 대부분 최근의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Observation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들만으로도 충분한 정보가 담긴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 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..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Observation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만으로 이루어진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도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Markov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하다고 할 수 있는 경우가 많아 진다</a:t>
            </a:r>
            <a:r>
              <a:rPr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!.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313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4DA80C3-27F2-0B44-BE84-27836299D89E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 Markov assumption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4C300F-6305-ED41-8251-485812A3B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718" y="1207706"/>
            <a:ext cx="7407315" cy="30337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D379344-B28C-4C40-90B6-B2610F281614}"/>
              </a:ext>
            </a:extLst>
          </p:cNvPr>
          <p:cNvSpPr txBox="1"/>
          <p:nvPr/>
        </p:nvSpPr>
        <p:spPr>
          <a:xfrm>
            <a:off x="2211247" y="4241451"/>
            <a:ext cx="802495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모든 상태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kumimoji="1"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State)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는 그 직전의 상태와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그 상태에서 </a:t>
            </a:r>
            <a:r>
              <a:rPr kumimoji="1"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가 선택한 행동이 만든 직접적인 결과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하지만 이런 식이라면 한 가지 문제가 발생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</a:p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이는 </a:t>
            </a:r>
            <a:r>
              <a:rPr kumimoji="1"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가 한 단계씩 나아갈 때마다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점점 더 많은 정보들이 저장되어야 하고 그 양은 계속 늘어난다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이렇게 많은 양의 데이터를 다루면서 연산한다는 것은 쉽지 않은 일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</a:p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이 문제를 해결하기 위해서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우리는 모든 상태가 </a:t>
            </a:r>
            <a:r>
              <a:rPr kumimoji="1" lang="en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Markov State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에 해당한다고 가정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kumimoji="1" lang="en" altLang="ko-KR" sz="16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Markov State</a:t>
            </a:r>
            <a:r>
              <a:rPr kumimoji="1" lang="ko-KR" altLang="en-US" sz="16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란</a:t>
            </a:r>
            <a:r>
              <a:rPr kumimoji="1" lang="en-US" altLang="ko-KR" sz="16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, "</a:t>
            </a:r>
            <a:r>
              <a:rPr kumimoji="1" lang="ko-KR" altLang="en-US" sz="16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모든 상태는 오직 그 직전의 상태와 그 때 한 행동에 대해서만 의존한다</a:t>
            </a:r>
            <a:r>
              <a:rPr kumimoji="1" lang="en-US" altLang="ko-KR" sz="16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"</a:t>
            </a:r>
            <a:r>
              <a:rPr kumimoji="1" lang="ko-KR" altLang="en-US" sz="16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는 가정</a:t>
            </a:r>
            <a:endParaRPr kumimoji="1" lang="en-US" altLang="ko-KR" sz="1600" b="1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직전 상태 말고 그보다 더 이전의 상태들에 대해서는 고려하지 않아도 되는 것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endParaRPr kumimoji="1" lang="ko-KR" altLang="en-US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6782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D29DB74-4A5C-ED49-A549-A47360AF5030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 Markov assumption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F7A424-D44E-D44A-8E78-0DA0FD848730}"/>
              </a:ext>
            </a:extLst>
          </p:cNvPr>
          <p:cNvSpPr txBox="1"/>
          <p:nvPr/>
        </p:nvSpPr>
        <p:spPr>
          <a:xfrm>
            <a:off x="879676" y="1655180"/>
            <a:ext cx="102483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0. Markov Process: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Markov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한 상태를 띄는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Action/Control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 없는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random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한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집합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				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행렬로 나타내면 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Markov Chain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이라 부름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Markov Reward Process(MRP) :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Markov Process + Reward, Markov Process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 추가됨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342900" indent="-342900">
              <a:buAutoNum type="arabicPeriod"/>
            </a:pP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342900" indent="-342900">
              <a:buAutoNum type="arabicPeriod"/>
            </a:pP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Markov Decision Process(MDP) :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MRP + Action, 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이제는 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까지 포함하자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!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강화 학습의 중요 전제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</a:p>
          <a:p>
            <a:pPr marL="342900" indent="-342900">
              <a:buAutoNum type="arabicPeriod"/>
            </a:pPr>
            <a:endParaRPr kumimoji="1" lang="ko-KR" altLang="en-US" b="1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7FC8C-27D6-064D-9378-5E86EFA7F99D}"/>
              </a:ext>
            </a:extLst>
          </p:cNvPr>
          <p:cNvSpPr txBox="1"/>
          <p:nvPr/>
        </p:nvSpPr>
        <p:spPr>
          <a:xfrm>
            <a:off x="1010159" y="4281471"/>
            <a:ext cx="885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참고</a:t>
            </a:r>
            <a:r>
              <a:rPr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: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Markov property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란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어떤 시간에 특정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도달하든 그 이전에 어떤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거쳐왔든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다음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로 갈 확률은 항상 같다는 성질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 때문에</a:t>
            </a:r>
            <a:r>
              <a:rPr lang="ko-KR" altLang="en-US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memoryless property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라고도 부르기도 함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0A53AF-26F5-BF47-82C6-C321001B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179" y="5154957"/>
            <a:ext cx="4992477" cy="60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58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B560706-FFA6-AE4A-B120-FB2CCC6F7435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 Markov Reward Process(</a:t>
            </a:r>
            <a:r>
              <a:rPr kumimoji="1" lang="en-US" altLang="ko-KR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MrP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) 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1B090-3ED9-3F4A-A326-4A8CB1FA1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22" y="1272570"/>
            <a:ext cx="7060211" cy="4548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92D9C4-B8D6-ED44-A075-92B914627628}"/>
              </a:ext>
            </a:extLst>
          </p:cNvPr>
          <p:cNvSpPr txBox="1"/>
          <p:nvPr/>
        </p:nvSpPr>
        <p:spPr>
          <a:xfrm>
            <a:off x="7861955" y="1272570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Markov Process + Reward</a:t>
            </a:r>
            <a:endParaRPr kumimoji="1"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B633C4-88F1-8043-B3C1-CEEC3204833B}"/>
              </a:ext>
            </a:extLst>
          </p:cNvPr>
          <p:cNvSpPr txBox="1"/>
          <p:nvPr/>
        </p:nvSpPr>
        <p:spPr>
          <a:xfrm>
            <a:off x="7940217" y="1828801"/>
            <a:ext cx="3905236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각 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에 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개념이 적용되어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endParaRPr kumimoji="1"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어떤 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가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어떤 가치를 갖게 되는지 보인다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가치는 매길 때 사용하는 요소들은 아래와 같다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Immediate reward(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즉시 보상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endParaRPr kumimoji="1"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t+1</a:t>
            </a:r>
            <a:r>
              <a:rPr kumimoji="1"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즉 </a:t>
            </a:r>
            <a:r>
              <a:rPr kumimoji="1"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바로 다음 시간에 받을 수 있는 보상을 이미</a:t>
            </a:r>
            <a:endParaRPr kumimoji="1"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Discounting factor</a:t>
            </a:r>
          </a:p>
          <a:p>
            <a:pPr marL="285750" indent="-285750">
              <a:buFontTx/>
              <a:buChar char="-"/>
            </a:pPr>
            <a:r>
              <a:rPr kumimoji="1"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현재 가치보다 미래가치를 더 적게 보는 것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kumimoji="1"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Return</a:t>
            </a:r>
          </a:p>
          <a:p>
            <a:pPr marL="285750" indent="-285750">
              <a:buFontTx/>
              <a:buChar char="-"/>
            </a:pP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Immediate reward 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뿐만 아니라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</a:p>
          <a:p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       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미래에 얻을 수 있는 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total reward 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고려 가능</a:t>
            </a:r>
            <a:endParaRPr kumimoji="1"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kumimoji="1"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endParaRPr kumimoji="1"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kumimoji="1"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45682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AD2A9F2-3A94-CA46-AA47-BF77A37F719D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 Markov Reward Process(</a:t>
            </a:r>
            <a:r>
              <a:rPr kumimoji="1" lang="en-US" altLang="ko-KR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MrP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) 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9C160-8337-E94D-A5CF-86C8EF493C6D}"/>
              </a:ext>
            </a:extLst>
          </p:cNvPr>
          <p:cNvSpPr txBox="1"/>
          <p:nvPr/>
        </p:nvSpPr>
        <p:spPr>
          <a:xfrm>
            <a:off x="433634" y="1456267"/>
            <a:ext cx="2823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Value function of MRP</a:t>
            </a:r>
            <a:endParaRPr kumimoji="1" lang="ko-KR" altLang="en-US" sz="2000" b="1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B975F5-88AA-7B41-BDDB-16381CC66C1B}"/>
              </a:ext>
            </a:extLst>
          </p:cNvPr>
          <p:cNvSpPr txBox="1"/>
          <p:nvPr/>
        </p:nvSpPr>
        <p:spPr>
          <a:xfrm>
            <a:off x="942680" y="1825599"/>
            <a:ext cx="917263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State</a:t>
            </a:r>
            <a:r>
              <a:rPr kumimoji="1" lang="ko-KR" altLang="en-US" dirty="0"/>
              <a:t>의 가치를 표현하는 함수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어떤 </a:t>
            </a:r>
            <a:r>
              <a:rPr kumimoji="1" lang="en-US" altLang="ko-KR" dirty="0"/>
              <a:t>state</a:t>
            </a:r>
            <a:r>
              <a:rPr kumimoji="1" lang="ko-KR" altLang="en-US" dirty="0"/>
              <a:t>에서 미래에 얻을 수 있는 모든 </a:t>
            </a:r>
            <a:r>
              <a:rPr kumimoji="1" lang="en-US" altLang="ko-KR" dirty="0"/>
              <a:t>reward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더한</a:t>
            </a:r>
            <a:r>
              <a:rPr kumimoji="1" lang="en-US" altLang="ko-KR" dirty="0"/>
              <a:t> </a:t>
            </a:r>
            <a:r>
              <a:rPr kumimoji="1" lang="ko-KR" altLang="en-US" dirty="0"/>
              <a:t>것의</a:t>
            </a:r>
            <a:endParaRPr kumimoji="1" lang="en-US" altLang="ko-KR" dirty="0"/>
          </a:p>
          <a:p>
            <a:r>
              <a:rPr kumimoji="1" lang="en-US" altLang="ko-KR" dirty="0"/>
              <a:t>Expectation.</a:t>
            </a:r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6282F08-04DC-DF42-A312-F6FAF34DA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137" y="2638982"/>
            <a:ext cx="4241800" cy="86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BEAFD-61F5-6A40-A79E-2C3B8167ECB9}"/>
              </a:ext>
            </a:extLst>
          </p:cNvPr>
          <p:cNvSpPr txBox="1"/>
          <p:nvPr/>
        </p:nvSpPr>
        <p:spPr>
          <a:xfrm>
            <a:off x="1027522" y="4025245"/>
            <a:ext cx="103092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 s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 이동 가능한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들의 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scenario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들을 따라 그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들의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 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discounting factor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적용하여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모두 더한 값이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 s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에서의 가치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V(s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 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이동 가능한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scenario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들마다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return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값이 생기게 되고 모든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scenario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에서의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return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값의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expectation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V(s)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라고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생각하면 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따라서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return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값은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scenario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따라 여러 개가 나올 수 있지만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가능한 모든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scenario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대해 기대하는 값인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V(s)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해당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 하나 존재하게 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4531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E3B3CFF-4EE6-D24C-BFB8-DE6CECB0F7C1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 Markov Decision Process(MDP) 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FECAF6-20AF-D646-A099-871FC005C51A}"/>
              </a:ext>
            </a:extLst>
          </p:cNvPr>
          <p:cNvSpPr txBox="1"/>
          <p:nvPr/>
        </p:nvSpPr>
        <p:spPr>
          <a:xfrm>
            <a:off x="6135884" y="1828800"/>
            <a:ext cx="527740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S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Markov State s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의 집합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actions 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의 집합</a:t>
            </a:r>
            <a:r>
              <a:rPr lang="en-US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P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는 각 </a:t>
            </a:r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에 따른 </a:t>
            </a:r>
            <a:r>
              <a:rPr lang="en" altLang="ko-KR" sz="1400" b="1" dirty="0" err="1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dymanics</a:t>
            </a:r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/transition model. </a:t>
            </a:r>
          </a:p>
          <a:p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R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은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Reward function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으로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각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와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에 따른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의 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기댓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값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𝛾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Discount Factor.</a:t>
            </a:r>
          </a:p>
          <a:p>
            <a:endParaRPr kumimoji="1" lang="ko-KR" altLang="en-US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7081A71-C21B-6145-BF81-925141E0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91" y="3388569"/>
            <a:ext cx="5372823" cy="2349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2E53624-CEC7-8341-8411-0CDE415F3829}"/>
              </a:ext>
            </a:extLst>
          </p:cNvPr>
          <p:cNvSpPr txBox="1"/>
          <p:nvPr/>
        </p:nvSpPr>
        <p:spPr>
          <a:xfrm>
            <a:off x="6135884" y="3978543"/>
            <a:ext cx="551304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Policy : </a:t>
            </a:r>
            <a:r>
              <a:rPr lang="ko-KR" altLang="en-US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각각의 </a:t>
            </a:r>
            <a:r>
              <a:rPr lang="en" altLang="ko-KR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에서 어떤 </a:t>
            </a:r>
            <a:r>
              <a:rPr lang="en" altLang="ko-KR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취할지를 선택하는 것</a:t>
            </a:r>
            <a:r>
              <a:rPr lang="en-US" altLang="ko-KR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 (</a:t>
            </a:r>
            <a:r>
              <a:rPr lang="ko-KR" altLang="en-US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레알 </a:t>
            </a:r>
            <a:r>
              <a:rPr lang="en-US" altLang="ko-KR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“</a:t>
            </a:r>
            <a:r>
              <a:rPr lang="ko-KR" altLang="en-US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정책</a:t>
            </a:r>
            <a:r>
              <a:rPr lang="en-US" altLang="ko-KR" sz="1400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”.)</a:t>
            </a:r>
          </a:p>
          <a:p>
            <a:r>
              <a:rPr lang="en" altLang="ko-KR" sz="14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Deterministic 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: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결정론적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취하고자 하는 행동은 무조건 일어남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en" altLang="ko-KR" sz="14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Stochastic : 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무작위적임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취하고자 하는 행동이 확률적으로 일어나거나 </a:t>
            </a:r>
            <a:endParaRPr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                          일어나지 않을 수도 있음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ko-KR" altLang="en-US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CAE559-49B9-F44C-9FBB-A91176377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91" y="1456267"/>
            <a:ext cx="5372823" cy="263815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0C1CB1-60F5-EE45-8B05-49D36245D4ED}"/>
              </a:ext>
            </a:extLst>
          </p:cNvPr>
          <p:cNvSpPr/>
          <p:nvPr/>
        </p:nvSpPr>
        <p:spPr>
          <a:xfrm>
            <a:off x="6135884" y="52764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강화 학습의 목적은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return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최대화 하는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policy</a:t>
            </a:r>
            <a:r>
              <a:rPr lang="ko-KR" altLang="en-US" b="1" dirty="0" err="1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찾는 것</a:t>
            </a:r>
            <a:r>
              <a:rPr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!.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에 도달할 때마다 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return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최대화하는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 선택하는 함수를 찾는 것</a:t>
            </a:r>
          </a:p>
        </p:txBody>
      </p:sp>
    </p:spTree>
    <p:extLst>
      <p:ext uri="{BB962C8B-B14F-4D97-AF65-F5344CB8AC3E}">
        <p14:creationId xmlns:p14="http://schemas.microsoft.com/office/powerpoint/2010/main" val="1563431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A69CF7D-58E7-C941-ABB4-310435C8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39" y="1874719"/>
            <a:ext cx="7766508" cy="1572414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84C2F36-C22B-F346-8095-4969A2283FA3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 Markov Decision Process(MDP) 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3F4E6-17E3-D748-BD52-AC481465C98D}"/>
              </a:ext>
            </a:extLst>
          </p:cNvPr>
          <p:cNvSpPr txBox="1"/>
          <p:nvPr/>
        </p:nvSpPr>
        <p:spPr>
          <a:xfrm>
            <a:off x="414781" y="1135050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endParaRPr kumimoji="1" lang="ko-KR" altLang="en-US" sz="2000" b="1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5536E-6E05-A441-B2E6-CCA889344816}"/>
              </a:ext>
            </a:extLst>
          </p:cNvPr>
          <p:cNvSpPr txBox="1"/>
          <p:nvPr/>
        </p:nvSpPr>
        <p:spPr>
          <a:xfrm>
            <a:off x="923827" y="1476558"/>
            <a:ext cx="49471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말 그대로 행동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kumimoji="1"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에서 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kumimoji="1"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을 함으로써 변한다</a:t>
            </a:r>
            <a:r>
              <a:rPr kumimoji="1"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kumimoji="1" lang="ko-KR" altLang="en-US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E3A51F-A9AA-FF41-BD87-E7EF8FFC59BD}"/>
              </a:ext>
            </a:extLst>
          </p:cNvPr>
          <p:cNvSpPr txBox="1"/>
          <p:nvPr/>
        </p:nvSpPr>
        <p:spPr>
          <a:xfrm>
            <a:off x="923827" y="3573197"/>
            <a:ext cx="8690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가 </a:t>
            </a:r>
            <a:r>
              <a:rPr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을 취함에 따라 </a:t>
            </a:r>
            <a:r>
              <a:rPr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sz="16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 변화시킬 수 있다</a:t>
            </a:r>
            <a:endParaRPr lang="en-US" altLang="ko-KR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이렇게 되면</a:t>
            </a:r>
            <a:r>
              <a:rPr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이제는 </a:t>
            </a:r>
            <a:r>
              <a:rPr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에 대한 </a:t>
            </a:r>
            <a:r>
              <a:rPr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value</a:t>
            </a:r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뿐만 아니라 </a:t>
            </a:r>
            <a:r>
              <a:rPr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가 하는 </a:t>
            </a:r>
            <a:r>
              <a:rPr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에 대해서도 </a:t>
            </a:r>
            <a:r>
              <a:rPr lang="en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value</a:t>
            </a:r>
            <a:r>
              <a:rPr lang="ko-KR" altLang="en-US" sz="16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 측정해야 한다</a:t>
            </a:r>
            <a:r>
              <a:rPr lang="en-US" altLang="ko-KR" sz="16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kumimoji="1" lang="ko-KR" altLang="en-US" sz="16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5020D1-4D7B-2147-BE4A-A57C9DAF3AF7}"/>
              </a:ext>
            </a:extLst>
          </p:cNvPr>
          <p:cNvSpPr txBox="1"/>
          <p:nvPr/>
        </p:nvSpPr>
        <p:spPr>
          <a:xfrm>
            <a:off x="486848" y="4157972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0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Policy</a:t>
            </a:r>
            <a:endParaRPr kumimoji="1" lang="ko-KR" altLang="en-US" sz="2000" b="1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B8FFC-DDFD-D54B-AA7F-885B14F142A6}"/>
              </a:ext>
            </a:extLst>
          </p:cNvPr>
          <p:cNvSpPr txBox="1"/>
          <p:nvPr/>
        </p:nvSpPr>
        <p:spPr>
          <a:xfrm>
            <a:off x="923827" y="4675695"/>
            <a:ext cx="821074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해당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 어떤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을 할 지를 정하는 것이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policy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라고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생각하면 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강화 학습의 목적은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return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최대화 하는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policy</a:t>
            </a:r>
            <a:r>
              <a:rPr lang="ko-KR" altLang="en-US" b="1" dirty="0" err="1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찾는 것</a:t>
            </a:r>
            <a:r>
              <a:rPr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에 </a:t>
            </a:r>
            <a:r>
              <a:rPr lang="ko-KR" altLang="en-US" b="1" dirty="0" err="1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도달할때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마다</a:t>
            </a:r>
            <a:r>
              <a:rPr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</a:p>
          <a:p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return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최대화하는 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 선택하는 함수를 찾는 것</a:t>
            </a:r>
            <a:r>
              <a:rPr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en-US" altLang="ko-KR" b="1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b="1" dirty="0" err="1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뇌피셜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즉각 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+ 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미래 보상이 최대가 되는 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찾는 것</a:t>
            </a:r>
          </a:p>
        </p:txBody>
      </p:sp>
    </p:spTree>
    <p:extLst>
      <p:ext uri="{BB962C8B-B14F-4D97-AF65-F5344CB8AC3E}">
        <p14:creationId xmlns:p14="http://schemas.microsoft.com/office/powerpoint/2010/main" val="1621450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8B15DD5-8D8C-F642-987B-3DB61E70C997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 Markov Decision Process(MDP) 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D58A54-F484-E34F-8A0F-E31FBEAE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83" y="1532969"/>
            <a:ext cx="7663861" cy="2252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6F890E-11D2-E94F-B6B3-F60A3A87EAE1}"/>
              </a:ext>
            </a:extLst>
          </p:cNvPr>
          <p:cNvSpPr txBox="1"/>
          <p:nvPr/>
        </p:nvSpPr>
        <p:spPr>
          <a:xfrm>
            <a:off x="1875934" y="3921551"/>
            <a:ext cx="7271029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1) t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시점에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 s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놓인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policy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따라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action a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수행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2)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 s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action a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수행하면 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받음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3)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그리고 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transition probability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따라 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 s'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로 전이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ㆍ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Policy : state s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에서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action a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할 확률 </a:t>
            </a:r>
            <a:r>
              <a:rPr lang="en-US" altLang="ko-KR" sz="11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(action-value function)</a:t>
            </a:r>
            <a:endParaRPr lang="ko-KR" altLang="en-US" sz="1100" b="1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ㆍ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Transition probability : state s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에서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action a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해서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state s'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로 전이할 확률</a:t>
            </a:r>
            <a:r>
              <a:rPr lang="ko-KR" altLang="en-US" dirty="0"/>
              <a:t> </a:t>
            </a:r>
            <a:r>
              <a:rPr lang="ko-KR" altLang="en-US" b="1" dirty="0">
                <a:solidFill>
                  <a:srgbClr val="FFFF00"/>
                </a:solidFill>
              </a:rPr>
              <a:t> </a:t>
            </a:r>
            <a:r>
              <a:rPr lang="en-US" altLang="ko-KR" sz="1200" b="1" dirty="0">
                <a:solidFill>
                  <a:srgbClr val="FFFF00"/>
                </a:solidFill>
              </a:rPr>
              <a:t>(</a:t>
            </a:r>
            <a:r>
              <a:rPr lang="en" altLang="ko-KR" sz="1200" b="1" dirty="0">
                <a:solidFill>
                  <a:srgbClr val="FFFF00"/>
                </a:solidFill>
              </a:rPr>
              <a:t>State-value function</a:t>
            </a:r>
            <a:r>
              <a:rPr lang="en-US" altLang="ko-KR" sz="1200" b="1" dirty="0">
                <a:solidFill>
                  <a:srgbClr val="FFFF00"/>
                </a:solidFill>
              </a:rPr>
              <a:t>)</a:t>
            </a:r>
            <a:endParaRPr lang="ko-KR" altLang="en-US" sz="1200" b="1" dirty="0">
              <a:solidFill>
                <a:srgbClr val="FFFF00"/>
              </a:solidFill>
            </a:endParaRPr>
          </a:p>
          <a:p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450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1402C-A6F2-1045-82C7-86E6A19CA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1.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REINFORCEMENT LEARING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A4865F-8231-984C-9877-584C1EA8D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1168292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kumimoji="1" lang="en-US" altLang="ko-KR" b="1" dirty="0">
                <a:solidFill>
                  <a:schemeClr val="bg2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Learn to make good sequences of decisions</a:t>
            </a:r>
          </a:p>
          <a:p>
            <a:pPr algn="ctr"/>
            <a:r>
              <a:rPr kumimoji="1" lang="ko-KR" altLang="en-US" b="1" dirty="0">
                <a:solidFill>
                  <a:schemeClr val="bg2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순차적 선택을 잘 하도록 학습하는 것</a:t>
            </a:r>
            <a:r>
              <a:rPr lang="ko-KR" altLang="en-US" dirty="0">
                <a:solidFill>
                  <a:schemeClr val="bg2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endParaRPr lang="en-US" altLang="ko-KR" dirty="0">
              <a:solidFill>
                <a:schemeClr val="bg2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1A7250-5CCF-D542-8D74-6B53AAF5CBF6}"/>
              </a:ext>
            </a:extLst>
          </p:cNvPr>
          <p:cNvSpPr txBox="1"/>
          <p:nvPr/>
        </p:nvSpPr>
        <p:spPr>
          <a:xfrm>
            <a:off x="685801" y="3703320"/>
            <a:ext cx="8654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인공지능이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Yes or No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로 이루어진 단순한 선택이 아닌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게임을 플레이 하듯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운전을 하듯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순차적인 일련의 선택들을 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“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잘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”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하도록 만드는 것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 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잘 하도록 만들기 위해서는 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"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좋은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"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선택인지 알아야 하고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상황에 따른 최적의 선택을 찾아내야 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4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4D7C30-AABD-0549-9958-D587F3A28197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6. Markov Decision Process(MDP) 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5A81EC-B419-6C40-ADC0-362DBC48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002" y="3063710"/>
            <a:ext cx="5689495" cy="26575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7ABE9F-E286-644F-A74B-2ABD96594822}"/>
              </a:ext>
            </a:extLst>
          </p:cNvPr>
          <p:cNvSpPr txBox="1"/>
          <p:nvPr/>
        </p:nvSpPr>
        <p:spPr>
          <a:xfrm>
            <a:off x="904973" y="1121790"/>
            <a:ext cx="925606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말이 복잡했는데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,  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쉽게 말하면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</a:p>
          <a:p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환경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(ENVIRONMENT)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로 </a:t>
            </a:r>
            <a:r>
              <a:rPr kumimoji="1"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부터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상태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(state)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와 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보상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(reward)</a:t>
            </a:r>
            <a:r>
              <a:rPr kumimoji="1"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받고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</a:p>
          <a:p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정책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(policy)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따라 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행동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(action)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을 하는 것이다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!</a:t>
            </a:r>
          </a:p>
          <a:p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환경은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의 행동에 대해 새로운 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상태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와 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보상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을 주게 되고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</a:p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이를 통해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 스스로 정책을 업데이트 하는 과정을 통해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보상이 최대화 되는 최적 정책을 학습 하는 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8BDE2B-9F9D-7042-837B-071397CBED91}"/>
              </a:ext>
            </a:extLst>
          </p:cNvPr>
          <p:cNvSpPr txBox="1"/>
          <p:nvPr/>
        </p:nvSpPr>
        <p:spPr>
          <a:xfrm>
            <a:off x="810705" y="3315089"/>
            <a:ext cx="63337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이를 좀더 자세히 살펴보면 에이전트는 각 상태에서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보상을 극대화 하기 위한 정책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 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앞으로 받을 것으로 예상되는 보상의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기댓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값을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고려하여 행동을 선택하게 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여기서 앞으로 받을 것으로 예상되는 보상의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기댓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값을 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가치 함수</a:t>
            </a:r>
            <a:r>
              <a:rPr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value function)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로 표현한다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 가치 함수가 </a:t>
            </a:r>
            <a:r>
              <a:rPr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State-value function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과 </a:t>
            </a:r>
            <a:r>
              <a:rPr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Action-value function 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두가지가 있는 것이다</a:t>
            </a:r>
            <a:b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</a:b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6077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153850E-7AC2-AE46-9C20-CCE0A02D0D4B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7. The bellman equation 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FF97A4-0A4B-E441-8F0D-0520D7AC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90" y="1823575"/>
            <a:ext cx="4673600" cy="135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E2EBDE-D3AF-7146-A6C9-797BCABE8211}"/>
              </a:ext>
            </a:extLst>
          </p:cNvPr>
          <p:cNvSpPr txBox="1"/>
          <p:nvPr/>
        </p:nvSpPr>
        <p:spPr>
          <a:xfrm>
            <a:off x="1296364" y="3889094"/>
            <a:ext cx="85619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우리는 모든 상태에서 취하는 각각의 행동에 대해 보상을 얼마나 받을지 미리 알고 있다고 가정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보상은 최종적으로 가장 높은 보상을 받을 수 있는 행동들을 연속적으로 취하면 될 것이다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이렇게 최종적으로 받는 모든 보상의 총합을 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Q-value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 (Quality Value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의 약자입니다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)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라고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 .</a:t>
            </a:r>
          </a:p>
          <a:p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 벨만 방정식은 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“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즉각 보상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”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과 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“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미래 보상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”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을 다루고 있다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014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2ACBFCE-A0A0-5D4A-9205-FF3C32377CF0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7. The bellman equation 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3143B3-9426-EC42-9B4D-0D7053FAF648}"/>
              </a:ext>
            </a:extLst>
          </p:cNvPr>
          <p:cNvSpPr txBox="1"/>
          <p:nvPr/>
        </p:nvSpPr>
        <p:spPr>
          <a:xfrm>
            <a:off x="480767" y="1271601"/>
            <a:ext cx="5144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- 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벨만 기대 방정식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(Bellman expectation equation)</a:t>
            </a:r>
            <a:endParaRPr kumimoji="1" lang="ko-KR" altLang="en-US" b="1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4440EC-FA1E-874E-8326-3D805A4844EE}"/>
              </a:ext>
            </a:extLst>
          </p:cNvPr>
          <p:cNvSpPr txBox="1"/>
          <p:nvPr/>
        </p:nvSpPr>
        <p:spPr>
          <a:xfrm>
            <a:off x="848412" y="1640933"/>
            <a:ext cx="81868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상태 가치 함수에서 가치 함수는 정책을 고려하지 않았지만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agent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각 상태에서 정책에 따라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행동을 해야 하므로 가치 함수에  </a:t>
            </a:r>
            <a:r>
              <a:rPr kumimoji="1" lang="ko-KR" altLang="en-US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정책을 첨가한 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가치 함수로 변환 한다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 정책을 고려한 가치 함수를 벨만 기대 방정식이라고 한다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벨만 기대 방정식은 현재 상태와 다음 상태의 가치 함수 사이의 관계 </a:t>
            </a:r>
            <a:r>
              <a:rPr kumimoji="1"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방정식이라고도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한다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F0518-4071-8742-A6B2-39919F0280A4}"/>
              </a:ext>
            </a:extLst>
          </p:cNvPr>
          <p:cNvSpPr txBox="1"/>
          <p:nvPr/>
        </p:nvSpPr>
        <p:spPr>
          <a:xfrm>
            <a:off x="480767" y="3184250"/>
            <a:ext cx="499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- </a:t>
            </a:r>
            <a:r>
              <a:rPr kumimoji="1"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벨만 최적 방정식</a:t>
            </a:r>
            <a:r>
              <a:rPr kumimoji="1" lang="en-US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(Bellman Optimality equation)</a:t>
            </a:r>
            <a:endParaRPr kumimoji="1" lang="ko-KR" altLang="en-US" b="1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E2910-2816-9A41-A849-90ADC775A0EF}"/>
              </a:ext>
            </a:extLst>
          </p:cNvPr>
          <p:cNvSpPr txBox="1"/>
          <p:nvPr/>
        </p:nvSpPr>
        <p:spPr>
          <a:xfrm>
            <a:off x="848412" y="3553582"/>
            <a:ext cx="95670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수 많은 정책 중 가장 높은 보상을 주는 최적의 가치 함수로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단순히 에이전트의 정책에 대한 가치 함수를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구하는 것이 아니라 현재의 정책을 </a:t>
            </a:r>
            <a:r>
              <a:rPr kumimoji="1" lang="ko-KR" altLang="en-US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최적의 정책으로 업데이트 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해나간다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최적의 정책으로 업데이트 하기 위해 좋은 정책인지 평가하고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모든 정책에 대해 가장 큰 보상을 기대할 수 있는 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가치 함수를 찾는다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kumimoji="1" lang="en-US" altLang="ko-KR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강화학습에서 </a:t>
            </a:r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우리가 추구하고자 하는 목표는 </a:t>
            </a:r>
            <a:r>
              <a:rPr lang="en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value function</a:t>
            </a:r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의 참 값을 찾는 것이 아닌</a:t>
            </a:r>
            <a:endParaRPr lang="en-US" altLang="ko-KR" b="1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 최대의 </a:t>
            </a:r>
            <a:r>
              <a:rPr lang="en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lang="ko-KR" altLang="en-US" b="1" dirty="0" err="1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얻는 </a:t>
            </a:r>
            <a:r>
              <a:rPr lang="en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policy</a:t>
            </a:r>
            <a:r>
              <a:rPr lang="ko-KR" altLang="en-US" b="1" dirty="0" err="1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찾는 </a:t>
            </a:r>
            <a:r>
              <a:rPr lang="ko-KR" altLang="en-US" b="1" dirty="0" err="1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것으므로</a:t>
            </a:r>
            <a:r>
              <a:rPr lang="en-US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최고의 보상을 을 주는 </a:t>
            </a:r>
            <a:r>
              <a:rPr lang="en-US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optimal policy</a:t>
            </a:r>
            <a:r>
              <a:rPr lang="ko-KR" altLang="en-US" b="1" dirty="0" err="1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찾는 것이다</a:t>
            </a:r>
            <a:r>
              <a:rPr lang="en-US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kumimoji="1" lang="en-US" altLang="ko-KR" b="1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3345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FB9AD05-7B0B-4043-873D-8C13DA897AA4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다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시 요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약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!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7DDFAA-6371-214E-8217-5D77B756588C}"/>
              </a:ext>
            </a:extLst>
          </p:cNvPr>
          <p:cNvSpPr/>
          <p:nvPr/>
        </p:nvSpPr>
        <p:spPr>
          <a:xfrm>
            <a:off x="471213" y="2073675"/>
            <a:ext cx="99345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ko-KR" altLang="en-US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순차적 행동 문제를 </a:t>
            </a:r>
            <a:r>
              <a:rPr lang="en" altLang="ko-KR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lang="ko-KR" altLang="en-US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로 전환합니다</a:t>
            </a:r>
            <a:r>
              <a:rPr lang="en-US" altLang="ko-KR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pPr lvl="1" algn="ctr"/>
            <a:endParaRPr lang="en-US" altLang="ko-KR" sz="2400" b="1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vl="1" algn="ctr"/>
            <a:endParaRPr lang="ko-KR" altLang="en-US" sz="2400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vl="1" algn="ctr"/>
            <a:r>
              <a:rPr lang="ko-KR" altLang="en-US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가치 함수를 벨만 방정식으로 반복적 계산합니다</a:t>
            </a:r>
            <a:r>
              <a:rPr lang="en-US" altLang="ko-KR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pPr lvl="1" algn="ctr"/>
            <a:endParaRPr lang="en-US" altLang="ko-KR" sz="2400" b="1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vl="1" algn="ctr"/>
            <a:endParaRPr lang="ko-KR" altLang="en-US" sz="2400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vl="1" algn="ctr"/>
            <a:r>
              <a:rPr lang="ko-KR" altLang="en-US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최적 가치 함수</a:t>
            </a:r>
            <a:r>
              <a:rPr lang="en-US" altLang="ko-KR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(optimal value)</a:t>
            </a:r>
            <a:r>
              <a:rPr lang="ko-KR" altLang="en-US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와 최적 정책</a:t>
            </a:r>
            <a:r>
              <a:rPr lang="en-US" altLang="ko-KR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(optimal policy)</a:t>
            </a:r>
            <a:r>
              <a:rPr lang="ko-KR" altLang="en-US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찾는다</a:t>
            </a:r>
            <a:r>
              <a:rPr lang="en-US" altLang="ko-KR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lang="ko-KR" altLang="en-US" sz="2400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F1CE2B44-C3CD-F749-9577-2242109DFC74}"/>
              </a:ext>
            </a:extLst>
          </p:cNvPr>
          <p:cNvSpPr/>
          <p:nvPr/>
        </p:nvSpPr>
        <p:spPr>
          <a:xfrm>
            <a:off x="5624082" y="2679157"/>
            <a:ext cx="423546" cy="2947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아래쪽 화살표[D] 7">
            <a:extLst>
              <a:ext uri="{FF2B5EF4-FFF2-40B4-BE49-F238E27FC236}">
                <a16:creationId xmlns:a16="http://schemas.microsoft.com/office/drawing/2014/main" id="{68882C8F-AD0F-6841-8D4A-F71BA2926F6D}"/>
              </a:ext>
            </a:extLst>
          </p:cNvPr>
          <p:cNvSpPr/>
          <p:nvPr/>
        </p:nvSpPr>
        <p:spPr>
          <a:xfrm>
            <a:off x="5656744" y="3874050"/>
            <a:ext cx="423546" cy="29470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C6A6A-8090-D247-9C8E-159AC8EF4038}"/>
              </a:ext>
            </a:extLst>
          </p:cNvPr>
          <p:cNvSpPr txBox="1"/>
          <p:nvPr/>
        </p:nvSpPr>
        <p:spPr>
          <a:xfrm>
            <a:off x="5438479" y="1285514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김기현 미워요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C05B12-224C-CF4A-B7E4-321D48776D18}"/>
              </a:ext>
            </a:extLst>
          </p:cNvPr>
          <p:cNvSpPr txBox="1"/>
          <p:nvPr/>
        </p:nvSpPr>
        <p:spPr>
          <a:xfrm>
            <a:off x="4804587" y="1352362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kumimoji="1" lang="ko-KR" altLang="en-US" sz="24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문제를 풀자</a:t>
            </a:r>
          </a:p>
        </p:txBody>
      </p:sp>
    </p:spTree>
    <p:extLst>
      <p:ext uri="{BB962C8B-B14F-4D97-AF65-F5344CB8AC3E}">
        <p14:creationId xmlns:p14="http://schemas.microsoft.com/office/powerpoint/2010/main" val="1829484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1E630A6-BF29-744F-8072-72FF5D150663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 </a:t>
            </a:r>
            <a:r>
              <a:rPr kumimoji="1" lang="en-US" altLang="ko-KR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, MRP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풀이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4FA736-F98F-C946-9316-F516CD297E7A}"/>
              </a:ext>
            </a:extLst>
          </p:cNvPr>
          <p:cNvSpPr txBox="1"/>
          <p:nvPr/>
        </p:nvSpPr>
        <p:spPr>
          <a:xfrm>
            <a:off x="801278" y="1739568"/>
            <a:ext cx="916308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다이나믹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프로그래밍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(Dynamic programming) (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* 고전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수학적으로 잘 정의 되어 있다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하지만 환경을 반영 </a:t>
            </a:r>
            <a:r>
              <a:rPr kumimoji="1"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할수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있는 정교한 모델이 있어야 한다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(model-based)</a:t>
            </a:r>
          </a:p>
          <a:p>
            <a:endParaRPr kumimoji="1" lang="en-US" altLang="ko-KR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몬테카를로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측정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(Monte-Carlo evaluation) 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모델이 필요하지 않고 직관적으로 단순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(model-free)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시간에 따른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(step-by-step)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계산이 적합하지 않다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시간차 학습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(Temporal-Difference learning)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모델이 필요하지 않고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(model-free), 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시간에 따른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(step-by-step) </a:t>
            </a:r>
            <a:r>
              <a:rPr kumimoji="1" lang="en-US" altLang="ko-KR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incremetal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한 연산에 적합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하지만 분석하기에 복잡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D2E014-43C4-6847-ABD9-FB9734B0CEAA}"/>
              </a:ext>
            </a:extLst>
          </p:cNvPr>
          <p:cNvSpPr txBox="1"/>
          <p:nvPr/>
        </p:nvSpPr>
        <p:spPr>
          <a:xfrm>
            <a:off x="631596" y="1206631"/>
            <a:ext cx="633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MDP, MRP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풀이 방법은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3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가지가 있다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앞에서 나온 </a:t>
            </a:r>
            <a:r>
              <a:rPr kumimoji="1"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벨만을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사용합니다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!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207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BC7380-EF1D-824E-AF49-8ACCFEF6B3C2}"/>
              </a:ext>
            </a:extLst>
          </p:cNvPr>
          <p:cNvSpPr txBox="1"/>
          <p:nvPr/>
        </p:nvSpPr>
        <p:spPr>
          <a:xfrm>
            <a:off x="593889" y="1456267"/>
            <a:ext cx="997741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Dynamic programming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에서는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이미 알고 있는 것을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Bellman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방정식으로 풀어내는 것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모든 상태에 대한 섭렵하면서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Bellman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최적 방정식 성질을 이용하여 가치 함수 계산 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연속적으로 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step by step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발생되는 문제를 수학적으로 </a:t>
            </a:r>
            <a:r>
              <a:rPr lang="en" altLang="ko-KR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optimising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해서 품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정책 반복 학습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값 반복 학습 알고리즘 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중요한 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2 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개념</a:t>
            </a:r>
            <a:endParaRPr lang="en" altLang="ko-KR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Optimal substructure </a:t>
            </a:r>
          </a:p>
          <a:p>
            <a:pPr lvl="1"/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: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하나의 문제를 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2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개 이상의 하위 문제로 쪼개고 각각을 최적화하게 되면 원래의 문제도 최적화 할 수 있다는 것</a:t>
            </a:r>
          </a:p>
          <a:p>
            <a:pPr marL="285750" indent="-285750">
              <a:buFontTx/>
              <a:buChar char="-"/>
            </a:pP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Overlapping subproblems </a:t>
            </a:r>
          </a:p>
          <a:p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	: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서브문제들이 여러 번 반복적으로 나타나기 때문에 하나의 서브 문제를 해결하고 이 결과를 저장했다가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          다시 사용하는 것이 가능하다는 것입니다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b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</a:b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EEC48E2-A803-324F-902D-3D6FE313C5AE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8.1. dynamic programing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5975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273F4-048D-1647-BD5F-8C0A55A1E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8.2.0. model based vs. model free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9217F3-A988-C040-8FB7-DB59327F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422" y="2935861"/>
            <a:ext cx="5297863" cy="19782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CAB415-A990-9144-A136-D5D34A6D3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85" y="2935861"/>
            <a:ext cx="5140378" cy="1909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2E50F2-DD2A-5A41-B8A2-A0B87486BF2F}"/>
              </a:ext>
            </a:extLst>
          </p:cNvPr>
          <p:cNvSpPr txBox="1"/>
          <p:nvPr/>
        </p:nvSpPr>
        <p:spPr>
          <a:xfrm>
            <a:off x="775485" y="2479249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C000"/>
                </a:solidFill>
              </a:rPr>
              <a:t>Model based</a:t>
            </a:r>
            <a:endParaRPr kumimoji="1" lang="ko-KR" altLang="en-US" b="1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38C3DD-D72E-2F47-A8B9-96F5C4BA45E8}"/>
              </a:ext>
            </a:extLst>
          </p:cNvPr>
          <p:cNvSpPr txBox="1"/>
          <p:nvPr/>
        </p:nvSpPr>
        <p:spPr>
          <a:xfrm>
            <a:off x="6127422" y="2479249"/>
            <a:ext cx="124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C000"/>
                </a:solidFill>
              </a:rPr>
              <a:t>Model free</a:t>
            </a:r>
            <a:endParaRPr kumimoji="1" lang="ko-KR" alt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450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3A538D8-401B-3741-9444-6DD0AD9A73E4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8.2.0. MODEL FREE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6361D8-9A86-504D-8729-7784638694A9}"/>
              </a:ext>
            </a:extLst>
          </p:cNvPr>
          <p:cNvSpPr txBox="1"/>
          <p:nvPr/>
        </p:nvSpPr>
        <p:spPr>
          <a:xfrm>
            <a:off x="612742" y="1357460"/>
            <a:ext cx="5700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Model free</a:t>
            </a:r>
            <a:r>
              <a:rPr kumimoji="1"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방식 </a:t>
            </a:r>
            <a:r>
              <a:rPr kumimoji="1" lang="en-US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 </a:t>
            </a:r>
            <a:r>
              <a:rPr kumimoji="1" lang="ko-KR" altLang="en-US" b="1" dirty="0" err="1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ㄹㅇ</a:t>
            </a:r>
            <a:r>
              <a:rPr kumimoji="1"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강화 학습 </a:t>
            </a:r>
            <a:r>
              <a:rPr kumimoji="1" lang="ko-KR" altLang="en-US" b="1" dirty="0" err="1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이닷</a:t>
            </a:r>
            <a:r>
              <a:rPr kumimoji="1" lang="en-US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!)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환경에 대한 정보를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알수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없는 즉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알 수 없는 상황에서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환경과 직접적으로 상호작용하면서 경험을 통해서 학습하는 방식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93339E-FC01-154F-B7A7-48738E07F1BF}"/>
              </a:ext>
            </a:extLst>
          </p:cNvPr>
          <p:cNvSpPr txBox="1"/>
          <p:nvPr/>
        </p:nvSpPr>
        <p:spPr>
          <a:xfrm>
            <a:off x="725864" y="2516957"/>
            <a:ext cx="86132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" altLang="ko-KR" b="1" u="sng" dirty="0">
                <a:latin typeface="Kakao OTF" panose="020B0600000101010101" pitchFamily="34" charset="-127"/>
                <a:ea typeface="Kakao OTF" panose="020B0600000101010101" pitchFamily="34" charset="-127"/>
              </a:rPr>
              <a:t>Prediction</a:t>
            </a:r>
            <a:r>
              <a:rPr lang="ko-KR" altLang="en-US" b="1" u="sng" dirty="0">
                <a:latin typeface="Kakao OTF" panose="020B0600000101010101" pitchFamily="34" charset="-127"/>
                <a:ea typeface="Kakao OTF" panose="020B0600000101010101" pitchFamily="34" charset="-127"/>
              </a:rPr>
              <a:t>은 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가치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value)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estimate(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추정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하는 것을 말하는데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</a:p>
          <a:p>
            <a:pPr latinLnBrk="1"/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model-free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prediction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은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모르는 상태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 환경에 대한 사전 지식이 없는 상태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atinLnBrk="1"/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환경과 상호 작용하여 가치 함수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value function)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estimate(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추정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해가는 것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atinLnBrk="1"/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</a:p>
          <a:p>
            <a:pPr latinLnBrk="1"/>
            <a:r>
              <a:rPr lang="en" altLang="ko-KR" b="1" u="sng" dirty="0">
                <a:latin typeface="Kakao OTF" panose="020B0600000101010101" pitchFamily="34" charset="-127"/>
                <a:ea typeface="Kakao OTF" panose="020B0600000101010101" pitchFamily="34" charset="-127"/>
              </a:rPr>
              <a:t>Control</a:t>
            </a:r>
            <a:r>
              <a:rPr lang="ko-KR" altLang="en-US" b="1" u="sng" dirty="0">
                <a:latin typeface="Kakao OTF" panose="020B0600000101010101" pitchFamily="34" charset="-127"/>
                <a:ea typeface="Kakao OTF" panose="020B0600000101010101" pitchFamily="34" charset="-127"/>
              </a:rPr>
              <a:t>은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Prediction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 찾은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value function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을 최적화하여 최적의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policy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찾는 것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atinLnBrk="1"/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atinLnBrk="1"/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atinLnBrk="1"/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 Monte-Carlo Learning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과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Temporal-Difference 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두 가지가 있어요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!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2714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2EB041CF-394D-8943-8D1A-EBC28A4B2AE4}"/>
              </a:ext>
            </a:extLst>
          </p:cNvPr>
          <p:cNvSpPr txBox="1">
            <a:spLocks/>
          </p:cNvSpPr>
          <p:nvPr/>
        </p:nvSpPr>
        <p:spPr>
          <a:xfrm>
            <a:off x="357318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8.2. monte </a:t>
            </a:r>
            <a:r>
              <a:rPr kumimoji="1" lang="en-US" altLang="ko-KR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carlo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 method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88AB4-84A4-B34D-B457-2BCD8EE39D35}"/>
              </a:ext>
            </a:extLst>
          </p:cNvPr>
          <p:cNvSpPr txBox="1"/>
          <p:nvPr/>
        </p:nvSpPr>
        <p:spPr>
          <a:xfrm>
            <a:off x="620325" y="1574276"/>
            <a:ext cx="1048716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/>
            <a:r>
              <a:rPr lang="en" altLang="ko-KR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 MC</a:t>
            </a:r>
            <a:r>
              <a:rPr lang="ko-KR" altLang="en-US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의 특징</a:t>
            </a:r>
            <a:r>
              <a:rPr lang="en-US" altLang="ko-KR" sz="2400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pPr latinLnBrk="1"/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MC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Model-free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방식으로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대한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transition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와 보상을 모르는 상태에서 시작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MC(Monte-Carlo)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샘플링된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에피소드로부터 학습하는 방법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상태 가치 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v</a:t>
            </a:r>
            <a:r>
              <a:rPr lang="el-GR" altLang="ko-KR" dirty="0">
                <a:ea typeface="Kakao OTF" panose="020B0600000101010101" pitchFamily="34" charset="-127"/>
              </a:rPr>
              <a:t>π(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s)v</a:t>
            </a:r>
            <a:r>
              <a:rPr lang="el-GR" altLang="ko-KR" dirty="0">
                <a:ea typeface="Kakao OTF" panose="020B0600000101010101" pitchFamily="34" charset="-127"/>
              </a:rPr>
              <a:t>π(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정책 </a:t>
            </a:r>
            <a:r>
              <a:rPr lang="el-GR" altLang="ko-KR" dirty="0" err="1">
                <a:ea typeface="Kakao OTF" panose="020B0600000101010101" pitchFamily="34" charset="-127"/>
              </a:rPr>
              <a:t>ππ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 샘플링 된 에피소드로부터 평균 보상으로써 경험하여 학습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항상 에피소드가 종료가 되야 가치를 업데이트할 수 있다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에피소드가 완료된 후에 업데이트하기 때문에 수렴 속도가 느림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vl="1"/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lvl="1"/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314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9E7FC6-801B-FA48-BA03-AE3D82A0C461}"/>
              </a:ext>
            </a:extLst>
          </p:cNvPr>
          <p:cNvSpPr txBox="1"/>
          <p:nvPr/>
        </p:nvSpPr>
        <p:spPr>
          <a:xfrm>
            <a:off x="707010" y="1244337"/>
            <a:ext cx="7633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TD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의 장점은 에피소드 중간에서도 학습을 하게 된다는 것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MC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에서는 에피소드가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끝날때까지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기다렸다가 업데이트가 발생하고 학습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했음</a:t>
            </a: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TD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그렇기 때문에 종료가 없는 연속적인 에피소드에 환경에서도 학습을 할 수 있게 됨</a:t>
            </a:r>
          </a:p>
          <a:p>
            <a:b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</a:br>
            <a:b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</a:b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1EDC4CC6-D391-384D-8B37-A2FD69F2450B}"/>
              </a:ext>
            </a:extLst>
          </p:cNvPr>
          <p:cNvSpPr txBox="1">
            <a:spLocks/>
          </p:cNvSpPr>
          <p:nvPr/>
        </p:nvSpPr>
        <p:spPr>
          <a:xfrm>
            <a:off x="357318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8.3. temporal difference learning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F8B08C-74AD-4045-82A9-60659D78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475" y="2835722"/>
            <a:ext cx="5201771" cy="28145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83085C4-6501-9E49-AFEF-AC5A02C6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711" y="2855514"/>
            <a:ext cx="5607246" cy="279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0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D987E7-B5DC-2A45-8A8C-60713DEC9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0" y="887730"/>
            <a:ext cx="5728431" cy="3970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BD95-7250-A840-B7A8-76F2A7DEC0FD}"/>
              </a:ext>
            </a:extLst>
          </p:cNvPr>
          <p:cNvSpPr txBox="1"/>
          <p:nvPr/>
        </p:nvSpPr>
        <p:spPr>
          <a:xfrm>
            <a:off x="1289437" y="5212080"/>
            <a:ext cx="9926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사실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AI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의 가장 중요한 점은 이미 경험하지 않은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 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"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확실하지 않은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"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상황 속에서도 좋은 선택을 하게 만드는 것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특히 강화 학습에서는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이전 경험에 빗대어 그 상황을 직접 경험하지 않고도 최적의 결과를 내는 방식으로 학습한다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D41F9C-921D-4148-BFC0-804B5D9A4BB4}"/>
              </a:ext>
            </a:extLst>
          </p:cNvPr>
          <p:cNvSpPr txBox="1"/>
          <p:nvPr/>
        </p:nvSpPr>
        <p:spPr>
          <a:xfrm>
            <a:off x="8900714" y="1669732"/>
            <a:ext cx="30652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옆  벽돌 깨기 게임도 바로 강화 학습이 적용된 예시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ko-KR" altLang="en-US" sz="1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순차적 선택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밑의 바를 움직이는 것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)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을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</a:p>
          <a:p>
            <a:r>
              <a:rPr lang="ko-KR" altLang="en-US" sz="1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잘 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최대한 점수가 높게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),</a:t>
            </a:r>
          </a:p>
          <a:p>
            <a:r>
              <a:rPr lang="ko-KR" altLang="en-US" sz="1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학습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컴퓨터가 플레이함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</a:p>
          <a:p>
            <a:endParaRPr kumimoji="1" lang="ko-KR" altLang="en-US" sz="12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8" name="TextBox 7">
            <a:hlinkClick r:id="rId3"/>
            <a:extLst>
              <a:ext uri="{FF2B5EF4-FFF2-40B4-BE49-F238E27FC236}">
                <a16:creationId xmlns:a16="http://schemas.microsoft.com/office/drawing/2014/main" id="{C36E3748-88C4-194D-8F2F-8296B93D9CC3}"/>
              </a:ext>
            </a:extLst>
          </p:cNvPr>
          <p:cNvSpPr txBox="1"/>
          <p:nvPr/>
        </p:nvSpPr>
        <p:spPr>
          <a:xfrm>
            <a:off x="4728679" y="4857750"/>
            <a:ext cx="3047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R" sz="1000" dirty="0">
                <a:latin typeface="Kakao OTF" panose="020B0600000101010101" pitchFamily="34" charset="-127"/>
                <a:ea typeface="Kakao OTF" panose="020B0600000101010101" pitchFamily="34" charset="-127"/>
                <a:hlinkClick r:id="rId3"/>
              </a:rPr>
              <a:t>https://www.youtube.com/watch?v=V1eYniJ0Rnk</a:t>
            </a:r>
            <a:endParaRPr kumimoji="1" lang="ko-KR" altLang="en-US" sz="10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8209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8CCA34B-5668-8941-9864-33A2B339AA06}"/>
              </a:ext>
            </a:extLst>
          </p:cNvPr>
          <p:cNvSpPr txBox="1">
            <a:spLocks/>
          </p:cNvSpPr>
          <p:nvPr/>
        </p:nvSpPr>
        <p:spPr>
          <a:xfrm>
            <a:off x="357318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8.3. temporal difference learning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1793765-C61C-7045-BBDA-A6FF21794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56" y="1456267"/>
            <a:ext cx="5883548" cy="38299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CDCC94-0892-E943-9649-64066F655508}"/>
              </a:ext>
            </a:extLst>
          </p:cNvPr>
          <p:cNvSpPr txBox="1"/>
          <p:nvPr/>
        </p:nvSpPr>
        <p:spPr>
          <a:xfrm>
            <a:off x="2696066" y="5373278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성능이 좋다</a:t>
            </a:r>
            <a:r>
              <a:rPr kumimoji="1" lang="en-US" altLang="ko-KR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!</a:t>
            </a:r>
            <a:endParaRPr kumimoji="1" lang="ko-KR" altLang="en-US" b="1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7679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40405D-E721-0D4F-8A52-FCB4C4CFF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07" y="213674"/>
            <a:ext cx="10131425" cy="1456267"/>
          </a:xfrm>
        </p:spPr>
        <p:txBody>
          <a:bodyPr/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8.3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Monte-Carlo vs Temporal Differ.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4F8168-7377-AC4B-B071-0C71510DE22D}"/>
              </a:ext>
            </a:extLst>
          </p:cNvPr>
          <p:cNvSpPr txBox="1"/>
          <p:nvPr/>
        </p:nvSpPr>
        <p:spPr>
          <a:xfrm>
            <a:off x="582107" y="1885361"/>
            <a:ext cx="1014252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 둘의 가장 큰 차이는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value </a:t>
            </a:r>
            <a:r>
              <a:rPr lang="en" altLang="ko-KR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func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을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estimate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하는 방법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시기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). 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Monte-</a:t>
            </a:r>
            <a:r>
              <a:rPr lang="en-US" altLang="ko-KR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carlo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episode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 끝날 때 마다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 sampling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결과 선택된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들을 끝까지 가보고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update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Temporal differ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time-step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마다 한 단계씩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update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Monte-Carlo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방법은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terminal 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까지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step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별로 얻은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모두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저장하고나서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terminal 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에서는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이를 바탕으로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들의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value </a:t>
            </a:r>
            <a:r>
              <a:rPr lang="en" altLang="ko-KR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func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들을 구하게 됨</a:t>
            </a:r>
          </a:p>
          <a:p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60C8FEE-B65D-0C4C-8FD7-CDC34820E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522" y="4218560"/>
            <a:ext cx="4977614" cy="23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23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4B98946-61C1-3B4B-8FF6-5DDA59A4D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742" y="0"/>
            <a:ext cx="10131425" cy="1456267"/>
          </a:xfrm>
        </p:spPr>
        <p:txBody>
          <a:bodyPr/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8.3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q-learning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306104-2747-2A48-91DC-ED7E2CE9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01" y="1434603"/>
            <a:ext cx="7418895" cy="503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25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AB39BFEA-C658-F34A-ADD8-0DDFD1CBE853}"/>
              </a:ext>
            </a:extLst>
          </p:cNvPr>
          <p:cNvSpPr txBox="1">
            <a:spLocks/>
          </p:cNvSpPr>
          <p:nvPr/>
        </p:nvSpPr>
        <p:spPr>
          <a:xfrm>
            <a:off x="242742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>
                <a:latin typeface="Kakao OTF" panose="020B0600000101010101" pitchFamily="34" charset="-127"/>
                <a:ea typeface="Kakao OTF" panose="020B0600000101010101" pitchFamily="34" charset="-127"/>
              </a:rPr>
              <a:t>8.3</a:t>
            </a:r>
            <a:r>
              <a:rPr lang="en" altLang="ko-KR" b="1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en-US" altLang="ko-KR" b="1">
                <a:latin typeface="Kakao OTF" panose="020B0600000101010101" pitchFamily="34" charset="-127"/>
                <a:ea typeface="Kakao OTF" panose="020B0600000101010101" pitchFamily="34" charset="-127"/>
              </a:rPr>
              <a:t>q-learning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DB0A49-8EF3-3740-A2F0-9A1BFFFA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460500"/>
            <a:ext cx="105537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45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EFC7F5F-C630-B745-9C86-25F1C73A5E2D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8. </a:t>
            </a:r>
            <a:r>
              <a:rPr kumimoji="1" lang="en-US" altLang="ko-KR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, MRP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풀이 방법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8A375-9FC9-2347-863A-24C3DF6D429C}"/>
              </a:ext>
            </a:extLst>
          </p:cNvPr>
          <p:cNvSpPr txBox="1"/>
          <p:nvPr/>
        </p:nvSpPr>
        <p:spPr>
          <a:xfrm>
            <a:off x="801278" y="1739568"/>
            <a:ext cx="78566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다이나믹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프로그래밍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(Dynamic programming) (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* 고전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수학적으로 잘 정의 되어 있다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하지만 환경을 반영 </a:t>
            </a:r>
            <a:r>
              <a:rPr kumimoji="1"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할수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있는 정교한 모델이 있어야 한다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(model-based)</a:t>
            </a:r>
          </a:p>
          <a:p>
            <a:endParaRPr kumimoji="1" lang="en-US" altLang="ko-KR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몬테카를로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측정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(Monte-Carlo evaluation)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모델이 필요하지 않고 직관적으로 단순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시간에 따른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(step-by-step)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계산이 적합하지 않다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시간차 학습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(Temporal-Difference learning)</a:t>
            </a: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모델이 필요하지 않고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시간에 따른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(step-by-step) </a:t>
            </a:r>
            <a:r>
              <a:rPr kumimoji="1" lang="en-US" altLang="ko-KR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incremetal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한 연산에 적합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742950" lvl="1" indent="-285750">
              <a:buFontTx/>
              <a:buChar char="-"/>
            </a:pP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하지만 분석하기에 복잡</a:t>
            </a:r>
            <a:endParaRPr kumimoji="1"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06F0C3-3A15-AE41-8083-51D7A928B89E}"/>
              </a:ext>
            </a:extLst>
          </p:cNvPr>
          <p:cNvSpPr txBox="1"/>
          <p:nvPr/>
        </p:nvSpPr>
        <p:spPr>
          <a:xfrm>
            <a:off x="631596" y="1206631"/>
            <a:ext cx="359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MDP, MRP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풀이 방법은 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3</a:t>
            </a:r>
            <a:r>
              <a:rPr kumimoji="1"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가지가 있다</a:t>
            </a:r>
            <a:r>
              <a:rPr kumimoji="1"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323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136393B3-E05B-0F49-9D9C-A7A04C8C5DB2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이제 강화 학습을 자연어 처리에 적용해보자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!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7956C06-745F-294D-8BCB-CD861133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1" y="1179803"/>
            <a:ext cx="5570128" cy="38183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4C6256-642E-1645-B226-61329487939E}"/>
              </a:ext>
            </a:extLst>
          </p:cNvPr>
          <p:cNvSpPr txBox="1"/>
          <p:nvPr/>
        </p:nvSpPr>
        <p:spPr>
          <a:xfrm>
            <a:off x="6089715" y="1348032"/>
            <a:ext cx="557716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강화학습은</a:t>
            </a:r>
            <a:r>
              <a:rPr lang="ko-KR" altLang="en-US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MDP</a:t>
            </a:r>
            <a:r>
              <a:rPr lang="ko-KR" altLang="en-US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상에서 정의되고 동작한다</a:t>
            </a:r>
            <a:r>
              <a:rPr lang="en-US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lang="ko-KR" altLang="en-US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따라서 여러 선택</a:t>
            </a:r>
            <a:r>
              <a:rPr lang="en-US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en-US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통해 여러 상황</a:t>
            </a:r>
            <a:r>
              <a:rPr lang="en-US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en-US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r>
              <a:rPr lang="ko-KR" altLang="en-US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</a:t>
            </a:r>
            <a:r>
              <a:rPr lang="ko-KR" altLang="en-US" sz="1400" dirty="0" err="1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옮겨다니며</a:t>
            </a:r>
            <a:endParaRPr lang="en-US" altLang="ko-KR" sz="1400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-US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transition</a:t>
            </a:r>
            <a:r>
              <a:rPr lang="en-US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r>
              <a:rPr lang="en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에피소드가 구성되고</a:t>
            </a:r>
            <a:r>
              <a:rPr lang="en-US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선택된 행동과 상태에 따라 보상이 주어진다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b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</a:b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이것이 누적되고 에피소드가 종료되면 누적 보상을 얻을 수 있다</a:t>
            </a:r>
            <a:endParaRPr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kumimoji="1"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이러한 과정은 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시퀀셜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데이터를 예측해야 하는 자연어 생성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NLG)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에 적용</a:t>
            </a:r>
            <a:endParaRPr kumimoji="1" lang="ko-KR" altLang="en-US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AAEB5B-857E-5346-8208-098501BFDCAB}"/>
              </a:ext>
            </a:extLst>
          </p:cNvPr>
          <p:cNvSpPr txBox="1"/>
          <p:nvPr/>
        </p:nvSpPr>
        <p:spPr>
          <a:xfrm>
            <a:off x="6174557" y="2804299"/>
            <a:ext cx="484459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이제까지 생성된 단어들의 시퀀스가 현재 상황 </a:t>
            </a:r>
            <a:r>
              <a:rPr lang="en" altLang="ko-KR" sz="1400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current state</a:t>
            </a:r>
            <a:endParaRPr lang="en-US" altLang="ko-KR" sz="1400" dirty="0">
              <a:solidFill>
                <a:srgbClr val="FFC0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이제까지 생성된 단어를 기반으로 새롭게 선택하는 단어가 행동이 됨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이렇게 문장의 첫 단어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beginning of sentence(BOS)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부터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endParaRPr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문장의 끝 단어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end of sentence(EOS)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까지 선택하는 과정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</a:p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즉 하나의 문장을 생성하는 과정이 </a:t>
            </a:r>
            <a:r>
              <a:rPr lang="ko-KR" altLang="en-US" sz="14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하나의 에피소드가 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됨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endParaRPr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훈련 코퍼스에 대해 문장을 생성하는 경험을 축적하여</a:t>
            </a:r>
            <a:endParaRPr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에피소드를 반복하여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)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실제 정답과의 비교를 통해 </a:t>
            </a:r>
            <a:r>
              <a:rPr lang="ko-KR" altLang="en-US" sz="14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기대누적보상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을 </a:t>
            </a:r>
            <a:endParaRPr lang="en-US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최대화할 수 있도록 </a:t>
            </a:r>
            <a:r>
              <a:rPr lang="en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seq2seq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네트워크 </a:t>
            </a:r>
            <a:r>
              <a:rPr lang="ko-KR" altLang="en-US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파라미터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훈련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endParaRPr kumimoji="1" lang="ko-KR" altLang="en-US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266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3C075-DE8A-0847-B4BA-A5834371E19F}"/>
              </a:ext>
            </a:extLst>
          </p:cNvPr>
          <p:cNvSpPr txBox="1"/>
          <p:nvPr/>
        </p:nvSpPr>
        <p:spPr>
          <a:xfrm>
            <a:off x="395926" y="1677971"/>
            <a:ext cx="81788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기계번역에 강화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학습을 구체적으로 대입해보면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현재 상태는 주어진 소스 문장과 이전까지 생성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번역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된 단어들의 </a:t>
            </a:r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시퀀스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가 될 것이고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</a:p>
          <a:p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행동을 선택하는 것은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현재 상태에 기반하여 새로운 단어를 선택하는 것이 됨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그리고 현재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time-step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의 행동을 선택하면 다음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time-step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의 상태는 소스 문장과 이전까지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생성된 단어들의 시퀀스에 현재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time-step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선택된 단어가 추가되어 정해짐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중요한 점은 행동을 선택한 후에 환경으로부터 즉각적인 보상을 받지는 않으며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모든 단어의 선택이 끝나고 최종적으로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EOS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선택해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디코딩이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종료되어 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에피소드가 끝나면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비로소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BLEU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점수를 계산하여 </a:t>
            </a:r>
            <a:r>
              <a:rPr lang="ko-KR" altLang="en-US" b="1" dirty="0">
                <a:solidFill>
                  <a:srgbClr val="FFC0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누적 보상을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받을 수 있다는 것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종료 시 받는 보상 값은 에피소드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누적보상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cumulative reward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값과 일치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B37401D2-26CD-604F-8F2B-3BD7354FB5C2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이제 강화 학습을 자연어 처리에 적용해보자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!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209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56C691-CD63-094E-A535-BF632C80F356}"/>
              </a:ext>
            </a:extLst>
          </p:cNvPr>
          <p:cNvSpPr/>
          <p:nvPr/>
        </p:nvSpPr>
        <p:spPr>
          <a:xfrm>
            <a:off x="1153210" y="1261857"/>
            <a:ext cx="873550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" altLang="ko-KR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" altLang="ko-KR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Teacher Forcing</a:t>
            </a:r>
            <a:r>
              <a:rPr lang="ko-KR" altLang="en-US" b="1" dirty="0" err="1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으로</a:t>
            </a:r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인한 문제 해결</a:t>
            </a: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seq2seq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와 같은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자기회귀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속성을 가진 모델을 훈련하려면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teacher forcing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이라는 방법을 사용한다고 했습니다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따라서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훈련방식과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추론방식의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차이가 생겨서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실제 추론하는 방식과 다르게 모델을 훈련해야 함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하지만 이제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강화학습을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통해 실제 추론하는 형태와 같이 샘플링으로 모델을 학습할 수 있게 됨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학습 방법과 추론 방법의 차이가 없음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더 정확한 목적 함수 사용</a:t>
            </a: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BLEU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은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퍼블렉서티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PPL)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에 비해 더 나은 번역의 품질을 반영한다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사람의 언어는 어순이나 의미의 모호성 등 복잡한 구조와 형태를 가지므로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단순한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PPL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과 같은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metric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은 정확한 평가 지표가 되기 어렵다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따라서 자연어 처리 분야에는 번역 이외에도 여러 가지 다양한 평가 지표가 존재합니다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이들 평가 방법은 미분을 통해 훈련하기 불가능한 경우가 대부분이므로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신경망을 훈련하는 데는 사용할 수 없었으나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하지만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강화학습의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폴리시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그래디언트를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응용하여 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보상함수에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대해 미분을 계산할 필요가 없어지면서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정확한 평가지표를 사용할 수 있게 </a:t>
            </a:r>
            <a:endParaRPr lang="en-US" altLang="ko-KR" b="0" i="0" u="none" strike="noStrike" dirty="0">
              <a:effectLst/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0D87A654-48DF-814E-9A5A-87DC7474A019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자연어처리에 </a:t>
            </a:r>
            <a:r>
              <a:rPr kumimoji="1" lang="ko-KR" altLang="en-US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강화학습을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ko-KR" altLang="en-US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적용할때</a:t>
            </a:r>
            <a:r>
              <a:rPr kumimoji="1"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장점</a:t>
            </a:r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!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665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FDB0D-850B-034C-987B-38A96BB0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2.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REINFORCEMENT LEARING INVOLVES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5356FF-2EC1-C646-B320-E34215C61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Optimization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: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다양한 상황 속에서 할 수 있는 다양한 결정 중에서 가장 최적의 결정을 하도록 만드는 것</a:t>
            </a:r>
            <a:endParaRPr lang="en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Delayed consequences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: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지금 한 선택이 나중에도 좋은 선택인지 알 수 없다는 것</a:t>
            </a:r>
            <a:endParaRPr lang="en-US" altLang="ko-KR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     </a:t>
            </a:r>
            <a:r>
              <a:rPr lang="en-US" altLang="ko-KR" sz="14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i.e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) 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지금 유통기간이 지난 우유를 먹고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한시간 후 배탈이 날수 있다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지금 한 일이 나중에 영향을 미치는 것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ko-KR" altLang="en-US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강화 학습의 중요 특징</a:t>
            </a:r>
            <a:r>
              <a:rPr lang="en-US" altLang="ko-KR" sz="1400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endParaRPr lang="en" altLang="ko-KR" sz="14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Exploration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: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 </a:t>
            </a:r>
            <a:r>
              <a:rPr lang="ko-KR" altLang="en-US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강화 학습의 가장 중요한 특징</a:t>
            </a:r>
            <a:r>
              <a:rPr lang="en-US" altLang="ko-KR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r>
              <a:rPr lang="ko-KR" altLang="en-US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기존 지도</a:t>
            </a:r>
            <a:r>
              <a:rPr lang="en-US" altLang="ko-KR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lang="ko-KR" altLang="en-US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비지도 학습은 </a:t>
            </a:r>
            <a:r>
              <a:rPr lang="en-US" altLang="ko-KR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Optimization, Generalization</a:t>
            </a:r>
            <a:r>
              <a:rPr lang="ko-KR" altLang="en-US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이 중요했지만</a:t>
            </a:r>
            <a:r>
              <a:rPr lang="en-US" altLang="ko-KR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lang="ko-KR" altLang="en-US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-US" altLang="ko-KR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Exploration</a:t>
            </a:r>
            <a:r>
              <a:rPr lang="ko-KR" altLang="en-US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은 강화 학습 만의 독특하고 고유한 특징</a:t>
            </a:r>
            <a:r>
              <a:rPr lang="en-US" altLang="ko-KR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lang="en" altLang="ko-KR" dirty="0">
              <a:solidFill>
                <a:srgbClr val="FFFF00"/>
              </a:solidFill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Generalization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: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우리가 아는 그것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kumimoji="1"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535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210F8F-0202-2645-A3A3-8D0098ED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1" y="0"/>
            <a:ext cx="10131425" cy="1456267"/>
          </a:xfrm>
        </p:spPr>
        <p:txBody>
          <a:bodyPr/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3. SEQUENTIAL DECISION MAKING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E2E848-F1A6-9F4F-A654-3C288F397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7825" y="1194678"/>
            <a:ext cx="5429195" cy="31921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35FDB9-C84E-4D40-80DA-53D10C91FB27}"/>
              </a:ext>
            </a:extLst>
          </p:cNvPr>
          <p:cNvSpPr txBox="1"/>
          <p:nvPr/>
        </p:nvSpPr>
        <p:spPr>
          <a:xfrm>
            <a:off x="2647825" y="4522625"/>
            <a:ext cx="7550465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Agent :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우리가 학습시키고자 하는 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AI.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Action :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행동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lang="ko-KR" altLang="en-US" sz="12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Observation :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관찰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가 보고 듣는 것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Reward :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보상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어떤 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을 취했을 때 얻는 점수의 개념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ko-KR" sz="12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World :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세상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일반적으로 학습시키고자 하는 환경을 의미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 (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게임의 경우 게임 세상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</a:p>
          <a:p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</a:p>
          <a:p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그래서 강화 학습의 궁극적 목표는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</a:p>
          <a:p>
            <a:r>
              <a:rPr lang="en-US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"</a:t>
            </a:r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가 </a:t>
            </a:r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World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에 대한 </a:t>
            </a:r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Observation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통해</a:t>
            </a:r>
            <a:r>
              <a:rPr lang="en-US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최적의 </a:t>
            </a:r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lang="ko-KR" altLang="en-US" sz="1400" b="1" dirty="0" err="1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 얻는 </a:t>
            </a:r>
            <a:r>
              <a:rPr lang="en" altLang="ko-KR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lang="ko-KR" altLang="en-US" sz="1400" b="1" dirty="0">
                <a:solidFill>
                  <a:srgbClr val="FFFF00"/>
                </a:solidFill>
                <a:latin typeface="Kakao OTF" panose="020B0600000101010101" pitchFamily="34" charset="-127"/>
                <a:ea typeface="Kakao OTF" panose="020B0600000101010101" pitchFamily="34" charset="-127"/>
              </a:rPr>
              <a:t>을 찾는 것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" 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입니다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</a:p>
          <a:p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이를 위해선 즉각적인 보상과 먼 나중에 있을 잠재적인 보상의 균형을 맞춰줘야 할 수도 있고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, (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Delayed Consequence)</a:t>
            </a:r>
          </a:p>
          <a:p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높은 </a:t>
            </a:r>
            <a:r>
              <a:rPr lang="en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lang="ko-KR" altLang="en-US" sz="1200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 얻기 위한 행동 전략을 필요로 할 수 있다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 이는 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문제 상황의 경우에 따라 필요할 수도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필요하지 않을 수도 있습니다</a:t>
            </a:r>
            <a:r>
              <a:rPr lang="en-US" altLang="ko-KR" sz="12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466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B96476-4C6D-EA42-BA21-DE1538B8C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77" y="857277"/>
            <a:ext cx="9569369" cy="2591979"/>
          </a:xfrm>
        </p:spPr>
        <p:txBody>
          <a:bodyPr/>
          <a:lstStyle/>
          <a:p>
            <a:r>
              <a:rPr lang="ko-KR" altLang="en-US" dirty="0"/>
              <a:t>강화 학습의 최종 목표는 </a:t>
            </a:r>
            <a:r>
              <a:rPr lang="ko-KR" altLang="en-US" b="1" dirty="0"/>
              <a:t>환경</a:t>
            </a:r>
            <a:r>
              <a:rPr lang="en-US" altLang="ko-KR" b="1" dirty="0"/>
              <a:t>(</a:t>
            </a:r>
            <a:r>
              <a:rPr lang="en" altLang="ko-KR" b="1" dirty="0"/>
              <a:t>Environment)</a:t>
            </a:r>
            <a:r>
              <a:rPr lang="ko-KR" altLang="en-US" dirty="0"/>
              <a:t>과 상호작용을 하는 임의의 </a:t>
            </a:r>
            <a:r>
              <a:rPr lang="en" altLang="ko-KR" b="1" dirty="0"/>
              <a:t>Agent</a:t>
            </a:r>
            <a:r>
              <a:rPr lang="ko-KR" altLang="en-US" dirty="0" err="1"/>
              <a:t>를</a:t>
            </a:r>
            <a:r>
              <a:rPr lang="ko-KR" altLang="en-US" dirty="0"/>
              <a:t> 학습시키는 것이다</a:t>
            </a:r>
            <a:r>
              <a:rPr lang="en-US" altLang="ko-KR" dirty="0"/>
              <a:t>. </a:t>
            </a:r>
            <a:r>
              <a:rPr lang="en" altLang="ko-KR" dirty="0"/>
              <a:t>Agent</a:t>
            </a:r>
            <a:r>
              <a:rPr lang="ko-KR" altLang="en-US" dirty="0"/>
              <a:t>는 </a:t>
            </a:r>
            <a:r>
              <a:rPr lang="ko-KR" altLang="en-US" b="1" dirty="0"/>
              <a:t>상태</a:t>
            </a:r>
            <a:r>
              <a:rPr lang="en-US" altLang="ko-KR" b="1" dirty="0"/>
              <a:t>(</a:t>
            </a:r>
            <a:r>
              <a:rPr lang="en" altLang="ko-KR" b="1" dirty="0"/>
              <a:t>State)</a:t>
            </a:r>
            <a:r>
              <a:rPr lang="ko-KR" altLang="en-US" dirty="0" err="1"/>
              <a:t>라고</a:t>
            </a:r>
            <a:r>
              <a:rPr lang="ko-KR" altLang="en-US" dirty="0"/>
              <a:t> 부르는 다양한 상황 안에서 </a:t>
            </a:r>
            <a:r>
              <a:rPr lang="ko-KR" altLang="en-US" b="1" dirty="0"/>
              <a:t>행동</a:t>
            </a:r>
            <a:r>
              <a:rPr lang="en-US" altLang="ko-KR" b="1" dirty="0"/>
              <a:t>(</a:t>
            </a:r>
            <a:r>
              <a:rPr lang="en" altLang="ko-KR" b="1" dirty="0"/>
              <a:t>Action)</a:t>
            </a:r>
            <a:r>
              <a:rPr lang="ko-KR" altLang="en-US" dirty="0"/>
              <a:t>을 취하며 조금씩 학습해 나가며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" altLang="ko-KR" dirty="0"/>
              <a:t>Agent</a:t>
            </a:r>
            <a:r>
              <a:rPr lang="ko-KR" altLang="en-US" dirty="0"/>
              <a:t>가 취한 행동은 그에 대한 응답으로 양</a:t>
            </a:r>
            <a:r>
              <a:rPr lang="en-US" altLang="ko-KR" dirty="0"/>
              <a:t>(+)</a:t>
            </a:r>
            <a:r>
              <a:rPr lang="ko-KR" altLang="en-US" dirty="0"/>
              <a:t>이나 음</a:t>
            </a:r>
            <a:r>
              <a:rPr lang="en-US" altLang="ko-KR" dirty="0"/>
              <a:t>(-), </a:t>
            </a:r>
            <a:r>
              <a:rPr lang="ko-KR" altLang="en-US" dirty="0"/>
              <a:t>또는 </a:t>
            </a:r>
            <a:r>
              <a:rPr lang="en-US" altLang="ko-KR" dirty="0"/>
              <a:t>0</a:t>
            </a:r>
            <a:r>
              <a:rPr lang="ko-KR" altLang="en-US" dirty="0"/>
              <a:t>의 </a:t>
            </a:r>
            <a:r>
              <a:rPr lang="ko-KR" altLang="en-US" b="1" dirty="0"/>
              <a:t>보상</a:t>
            </a:r>
            <a:r>
              <a:rPr lang="en-US" altLang="ko-KR" b="1" dirty="0"/>
              <a:t>(</a:t>
            </a:r>
            <a:r>
              <a:rPr lang="en" altLang="ko-KR" b="1" dirty="0"/>
              <a:t>Reward)</a:t>
            </a:r>
            <a:r>
              <a:rPr lang="ko-KR" altLang="en-US" dirty="0"/>
              <a:t>을 돌려받는다</a:t>
            </a:r>
            <a:r>
              <a:rPr lang="en-US" altLang="ko-KR" dirty="0"/>
              <a:t>. Agent</a:t>
            </a:r>
            <a:r>
              <a:rPr lang="ko-KR" altLang="en-US" dirty="0"/>
              <a:t>가 학습하는 과정에서 점점 발전하게 될 의사결정 전략을 정책</a:t>
            </a:r>
            <a:r>
              <a:rPr lang="en-US" altLang="ko-KR" b="1" dirty="0"/>
              <a:t>(Policy)</a:t>
            </a:r>
            <a:r>
              <a:rPr lang="ko-KR" altLang="en-US" dirty="0" err="1"/>
              <a:t>라고</a:t>
            </a:r>
            <a:r>
              <a:rPr lang="ko-KR" altLang="en-US" dirty="0"/>
              <a:t> 한다</a:t>
            </a:r>
            <a:r>
              <a:rPr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E98520C-C056-004E-A1F4-EC5D7CFD4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1" y="0"/>
            <a:ext cx="10131425" cy="1456267"/>
          </a:xfrm>
        </p:spPr>
        <p:txBody>
          <a:bodyPr/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3. SEQUENTIAL DECISION MAKING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77E48B-0CB8-A240-B835-6211F8DD5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93" y="3077339"/>
            <a:ext cx="5404895" cy="350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60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135868E-A7FD-034B-93EE-926F33C8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1" y="0"/>
            <a:ext cx="10131425" cy="1456267"/>
          </a:xfrm>
        </p:spPr>
        <p:txBody>
          <a:bodyPr/>
          <a:lstStyle/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3. SEQUENTIAL DECISION MAKING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50549B-5C4D-964E-B37D-7E4BE581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7" y="1798577"/>
            <a:ext cx="5146364" cy="25419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23A118-3827-3941-8131-9DF4FE1DC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731" y="1798577"/>
            <a:ext cx="5890334" cy="2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072E02-1FAF-AA4C-960E-C862041D1B8D}"/>
              </a:ext>
            </a:extLst>
          </p:cNvPr>
          <p:cNvSpPr txBox="1"/>
          <p:nvPr/>
        </p:nvSpPr>
        <p:spPr>
          <a:xfrm>
            <a:off x="505267" y="4537276"/>
            <a:ext cx="45127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광고 예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</a:p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광고의 경우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는 웹에 띄울 광고를 띄우고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</a:p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시청 시간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광고 클릭 율을 가지고 학습한다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endParaRPr kumimoji="1" lang="en-US" altLang="ko-KR" sz="15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이 경우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즉각적 보상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잠재적 보상의 균형을 맞출 필요가 없고</a:t>
            </a:r>
            <a:endParaRPr kumimoji="1" lang="en-US" altLang="ko-KR" sz="15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특정한 전략을 요구하지 않음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F7B9F8-0405-AF49-946F-58FB7F74D8D2}"/>
              </a:ext>
            </a:extLst>
          </p:cNvPr>
          <p:cNvSpPr txBox="1"/>
          <p:nvPr/>
        </p:nvSpPr>
        <p:spPr>
          <a:xfrm>
            <a:off x="5869731" y="4435033"/>
            <a:ext cx="559480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혈압 조절 예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</a:p>
          <a:p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가 환자에게 운동을 시키거나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약을 투여하는 행동 중 하나를 권유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그 권유를 적용한 환자가 건강해지면 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+1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의 보상을 얻고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endParaRPr kumimoji="1" lang="en-US" altLang="ko-KR" sz="15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건강을 잃으면 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-0.05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보상 얻음</a:t>
            </a:r>
            <a:endParaRPr kumimoji="1" lang="en-US" altLang="ko-KR" sz="15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endParaRPr kumimoji="1" lang="en-US" altLang="ko-KR" sz="15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운동을 하고 추후 건강해지면 보상을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약을 투여 후 나중에 부작용을 고생하면</a:t>
            </a:r>
            <a:endParaRPr kumimoji="1" lang="en-US" altLang="ko-KR" sz="15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체벌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?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을 하는 전략이 필요하다 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즉각적 보상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 잠재적 보상의 균형 맞추기</a:t>
            </a:r>
            <a:r>
              <a:rPr kumimoji="1" lang="en-US" altLang="ko-KR" sz="1500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  <a:endParaRPr kumimoji="1" lang="ko-KR" altLang="en-US" sz="1500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62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E2D6A7F1-0B98-F140-9269-45D26E74225E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4. Sequence decision process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9EEEFA-45D1-B746-BEC3-054F12E3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14" y="1294596"/>
            <a:ext cx="7912100" cy="4546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6B7D3F-A599-6048-9470-DCA22F22EEF6}"/>
              </a:ext>
            </a:extLst>
          </p:cNvPr>
          <p:cNvSpPr txBox="1"/>
          <p:nvPr/>
        </p:nvSpPr>
        <p:spPr>
          <a:xfrm>
            <a:off x="1653813" y="5926238"/>
            <a:ext cx="10152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을 취하고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 ,World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는 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action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에 대한 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Observation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을 하고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endParaRPr kumimoji="1" lang="en-US" altLang="ko-KR" sz="1600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Reward</a:t>
            </a:r>
            <a:r>
              <a:rPr kumimoji="1" lang="ko-KR" altLang="en-US" sz="1600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 주고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다시 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는 그 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Observation, reward</a:t>
            </a:r>
            <a:r>
              <a:rPr kumimoji="1" lang="ko-KR" altLang="en-US" sz="1600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kumimoji="1" lang="ko-KR" altLang="en-US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 가지고 학습한다</a:t>
            </a:r>
            <a:r>
              <a:rPr kumimoji="1" lang="en-US" altLang="ko-KR" sz="1600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  <a:endParaRPr kumimoji="1" lang="ko-KR" altLang="en-US" sz="1600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388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6F595257-C6D8-1D45-8DC1-7015165BA679}"/>
              </a:ext>
            </a:extLst>
          </p:cNvPr>
          <p:cNvSpPr txBox="1">
            <a:spLocks/>
          </p:cNvSpPr>
          <p:nvPr/>
        </p:nvSpPr>
        <p:spPr>
          <a:xfrm>
            <a:off x="274321" y="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4. Sequence decision process</a:t>
            </a:r>
            <a:endParaRPr kumimoji="1" lang="ko-KR" altLang="en-US" b="1" dirty="0">
              <a:latin typeface="Kakao OTF" panose="020B0600000101010101" pitchFamily="34" charset="-127"/>
              <a:ea typeface="Kakao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E02C3D-A481-7541-A782-35BAFD7DC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30" y="1138900"/>
            <a:ext cx="6350205" cy="3525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9ACC1C-9E40-954F-B5A2-32F0F7DDBFF7}"/>
              </a:ext>
            </a:extLst>
          </p:cNvPr>
          <p:cNvSpPr txBox="1"/>
          <p:nvPr/>
        </p:nvSpPr>
        <p:spPr>
          <a:xfrm>
            <a:off x="1932972" y="4664597"/>
            <a:ext cx="81804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우리가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Agent</a:t>
            </a:r>
            <a:r>
              <a:rPr lang="ko-KR" altLang="en-US" b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 학습시킬 때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과거의 경험을 바탕으로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추후에 어떤 행동을 취할지 결정한다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즉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a1, o1, r1,... at, </a:t>
            </a:r>
            <a:r>
              <a:rPr lang="en" altLang="ko-KR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ot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 </a:t>
            </a:r>
            <a:r>
              <a:rPr lang="en" altLang="ko-KR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rt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 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들을 모아서 이것들을 바탕으로 다음 결정을 취한다고 할 수 있다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.?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(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현재 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time step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을 의미합니다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.)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 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이렇게 결정을 내릴 때 사용하는 정보를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 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라고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 한다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.</a:t>
            </a:r>
          </a:p>
          <a:p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이런 </a:t>
            </a:r>
            <a:r>
              <a:rPr lang="en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는 결국 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History</a:t>
            </a:r>
            <a:r>
              <a:rPr lang="ko-KR" altLang="en-US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를</a:t>
            </a:r>
            <a:r>
              <a:rPr lang="ko-KR" altLang="en-US" dirty="0">
                <a:latin typeface="Kakao OTF" panose="020B0600000101010101" pitchFamily="34" charset="-127"/>
                <a:ea typeface="Kakao OTF" panose="020B0600000101010101" pitchFamily="34" charset="-127"/>
              </a:rPr>
              <a:t> 바탕으로 나오는 것이므로</a:t>
            </a:r>
            <a:r>
              <a:rPr lang="en-US" altLang="ko-KR" dirty="0">
                <a:latin typeface="Kakao OTF" panose="020B0600000101010101" pitchFamily="34" charset="-127"/>
                <a:ea typeface="Kakao OTF" panose="020B0600000101010101" pitchFamily="34" charset="-127"/>
              </a:rPr>
              <a:t>,</a:t>
            </a:r>
            <a:endParaRPr lang="ko-KR" altLang="en-US" dirty="0">
              <a:latin typeface="Kakao OTF" panose="020B0600000101010101" pitchFamily="34" charset="-127"/>
              <a:ea typeface="Kakao OTF" panose="020B0600000101010101" pitchFamily="34" charset="-127"/>
            </a:endParaRPr>
          </a:p>
          <a:p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각각의 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State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는 일종의 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History</a:t>
            </a:r>
            <a:r>
              <a:rPr lang="ko-KR" altLang="en-US" b="1" dirty="0">
                <a:latin typeface="Kakao OTF" panose="020B0600000101010101" pitchFamily="34" charset="-127"/>
                <a:ea typeface="Kakao OTF" panose="020B0600000101010101" pitchFamily="34" charset="-127"/>
              </a:rPr>
              <a:t>의 함수이다</a:t>
            </a:r>
            <a:r>
              <a:rPr lang="en-US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. ( </a:t>
            </a:r>
            <a:r>
              <a:rPr lang="en" altLang="ko-KR" b="1" i="1" dirty="0">
                <a:latin typeface="Kakao OTF" panose="020B0600000101010101" pitchFamily="34" charset="-127"/>
                <a:ea typeface="Kakao OTF" panose="020B0600000101010101" pitchFamily="34" charset="-127"/>
              </a:rPr>
              <a:t>St = f(</a:t>
            </a:r>
            <a:r>
              <a:rPr lang="en" altLang="ko-KR" b="1" i="1" dirty="0" err="1">
                <a:latin typeface="Kakao OTF" panose="020B0600000101010101" pitchFamily="34" charset="-127"/>
                <a:ea typeface="Kakao OTF" panose="020B0600000101010101" pitchFamily="34" charset="-127"/>
              </a:rPr>
              <a:t>Ht</a:t>
            </a:r>
            <a:r>
              <a:rPr lang="en" altLang="ko-KR" b="1" i="1" dirty="0">
                <a:latin typeface="Kakao OTF" panose="020B0600000101010101" pitchFamily="34" charset="-127"/>
                <a:ea typeface="Kakao OTF" panose="020B0600000101010101" pitchFamily="34" charset="-127"/>
              </a:rPr>
              <a:t>) </a:t>
            </a:r>
            <a:r>
              <a:rPr lang="en" altLang="ko-KR" b="1" dirty="0">
                <a:latin typeface="Kakao OTF" panose="020B0600000101010101" pitchFamily="34" charset="-127"/>
                <a:ea typeface="Kakao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4504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천체">
  <a:themeElements>
    <a:clrScheme name="천체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천체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천체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{8F21F723-31F7-1F42-B984-6AD3F06A20A9}tf10001058</Template>
  <TotalTime>2475</TotalTime>
  <Words>3191</Words>
  <Application>Microsoft Macintosh PowerPoint</Application>
  <PresentationFormat>와이드스크린</PresentationFormat>
  <Paragraphs>349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맑은 고딕</vt:lpstr>
      <vt:lpstr>Kakao OTF</vt:lpstr>
      <vt:lpstr>Arial</vt:lpstr>
      <vt:lpstr>Calibri</vt:lpstr>
      <vt:lpstr>Calibri Light</vt:lpstr>
      <vt:lpstr>천체</vt:lpstr>
      <vt:lpstr>12.  강화 학습을 활용한 자연어 생성 (* Stanford cs234 rl기반 겉핥기)</vt:lpstr>
      <vt:lpstr>1. REINFORCEMENT LEARING</vt:lpstr>
      <vt:lpstr>PowerPoint 프레젠테이션</vt:lpstr>
      <vt:lpstr>2. REINFORCEMENT LEARING INVOLVES</vt:lpstr>
      <vt:lpstr>3. SEQUENTIAL DECISION MAKING</vt:lpstr>
      <vt:lpstr>3. SEQUENTIAL DECISION MAKING</vt:lpstr>
      <vt:lpstr>3. SEQUENTIAL DECISION MAKING</vt:lpstr>
      <vt:lpstr>PowerPoint 프레젠테이션</vt:lpstr>
      <vt:lpstr>PowerPoint 프레젠테이션</vt:lpstr>
      <vt:lpstr>PowerPoint 프레젠테이션</vt:lpstr>
      <vt:lpstr>6.0 강화학습에서 문제를 푸는 방식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8.2.0. model based vs. model free</vt:lpstr>
      <vt:lpstr>PowerPoint 프레젠테이션</vt:lpstr>
      <vt:lpstr>PowerPoint 프레젠테이션</vt:lpstr>
      <vt:lpstr>PowerPoint 프레젠테이션</vt:lpstr>
      <vt:lpstr>PowerPoint 프레젠테이션</vt:lpstr>
      <vt:lpstr>8.3 Monte-Carlo vs Temporal Differ.</vt:lpstr>
      <vt:lpstr>8.3. q-learning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12.  강화 학습을 활용한 자연어 생성</dc:title>
  <dc:creator>Microsoft Office User</dc:creator>
  <cp:lastModifiedBy>Microsoft Office User</cp:lastModifiedBy>
  <cp:revision>51</cp:revision>
  <dcterms:created xsi:type="dcterms:W3CDTF">2021-03-25T09:24:25Z</dcterms:created>
  <dcterms:modified xsi:type="dcterms:W3CDTF">2021-03-30T14:20:37Z</dcterms:modified>
</cp:coreProperties>
</file>